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540759" y="2517140"/>
            <a:ext cx="2062480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90980" y="3919220"/>
            <a:ext cx="6162039" cy="1395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6759" y="139700"/>
            <a:ext cx="7643495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39" y="1160779"/>
            <a:ext cx="8072120" cy="45173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24850" y="6471920"/>
            <a:ext cx="32258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Legislature" TargetMode="External"/><Relationship Id="rId3" Type="http://schemas.openxmlformats.org/officeDocument/2006/relationships/hyperlink" Target="http://en.wikipedia.org/wiki/Statute" TargetMode="External"/><Relationship Id="rId7" Type="http://schemas.openxmlformats.org/officeDocument/2006/relationships/hyperlink" Target="http://en.wikipedia.org/wiki/Judiciary" TargetMode="External"/><Relationship Id="rId2" Type="http://schemas.openxmlformats.org/officeDocument/2006/relationships/hyperlink" Target="http://en.wikipedia.org/wiki/Legisla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Common_law" TargetMode="External"/><Relationship Id="rId5" Type="http://schemas.openxmlformats.org/officeDocument/2006/relationships/hyperlink" Target="http://en.wikipedia.org/wiki/Vagueness" TargetMode="External"/><Relationship Id="rId10" Type="http://schemas.openxmlformats.org/officeDocument/2006/relationships/hyperlink" Target="http://en.wikipedia.org/wiki/Regulation" TargetMode="External"/><Relationship Id="rId4" Type="http://schemas.openxmlformats.org/officeDocument/2006/relationships/hyperlink" Target="http://en.wikipedia.org/wiki/Ambiguity" TargetMode="External"/><Relationship Id="rId9" Type="http://schemas.openxmlformats.org/officeDocument/2006/relationships/hyperlink" Target="http://en.wikipedia.org/wiki/Delegated_legislation" TargetMode="Externa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Interest_group" TargetMode="External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8250" y="582929"/>
            <a:ext cx="6658609" cy="6531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5270"/>
              </a:lnSpc>
            </a:pPr>
            <a:r>
              <a:rPr sz="4400" b="0" spc="380">
                <a:solidFill>
                  <a:srgbClr val="660033"/>
                </a:solidFill>
                <a:latin typeface="Georgia"/>
                <a:cs typeface="Georgia"/>
              </a:rPr>
              <a:t>JUDICIAL</a:t>
            </a:r>
            <a:r>
              <a:rPr sz="4400" b="0" spc="400">
                <a:solidFill>
                  <a:srgbClr val="660033"/>
                </a:solidFill>
                <a:latin typeface="Georgia"/>
                <a:cs typeface="Georgia"/>
              </a:rPr>
              <a:t> </a:t>
            </a:r>
            <a:r>
              <a:rPr sz="4400" b="0" spc="390" dirty="0">
                <a:solidFill>
                  <a:srgbClr val="660033"/>
                </a:solidFill>
                <a:latin typeface="Georgia"/>
                <a:cs typeface="Georgia"/>
              </a:rPr>
              <a:t>PROCESS</a:t>
            </a:r>
            <a:endParaRPr sz="4400" dirty="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50339" y="3843020"/>
            <a:ext cx="6878955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dirty="0">
                <a:solidFill>
                  <a:srgbClr val="050561"/>
                </a:solidFill>
                <a:latin typeface="Calibri"/>
                <a:cs typeface="Calibri"/>
              </a:rPr>
              <a:t>Presented</a:t>
            </a:r>
            <a:r>
              <a:rPr sz="2500" b="1" spc="-40" dirty="0">
                <a:solidFill>
                  <a:srgbClr val="050561"/>
                </a:solidFill>
                <a:latin typeface="Calibri"/>
                <a:cs typeface="Calibri"/>
              </a:rPr>
              <a:t> </a:t>
            </a:r>
            <a:r>
              <a:rPr sz="2500" b="1" spc="-25" dirty="0">
                <a:solidFill>
                  <a:srgbClr val="050561"/>
                </a:solidFill>
                <a:latin typeface="Calibri"/>
                <a:cs typeface="Calibri"/>
              </a:rPr>
              <a:t>by-</a:t>
            </a:r>
            <a:br>
              <a:rPr lang="en-IN" sz="2500" b="1" spc="-25" dirty="0">
                <a:solidFill>
                  <a:srgbClr val="050561"/>
                </a:solidFill>
                <a:latin typeface="Calibri"/>
                <a:cs typeface="Calibri"/>
              </a:rPr>
            </a:br>
            <a:br>
              <a:rPr lang="en-IN" sz="2500" b="1" spc="-25" dirty="0">
                <a:solidFill>
                  <a:srgbClr val="050561"/>
                </a:solidFill>
                <a:latin typeface="Calibri"/>
                <a:cs typeface="Calibri"/>
              </a:rPr>
            </a:br>
            <a:r>
              <a:rPr lang="en-IN" sz="2500" b="1" spc="-25" dirty="0">
                <a:solidFill>
                  <a:srgbClr val="050561"/>
                </a:solidFill>
                <a:latin typeface="Calibri"/>
                <a:cs typeface="Calibri"/>
              </a:rPr>
              <a:t>				Ms. Khushbu Prasad</a:t>
            </a:r>
            <a:br>
              <a:rPr lang="en-IN" sz="2500" b="1" spc="-25" dirty="0">
                <a:solidFill>
                  <a:srgbClr val="050561"/>
                </a:solidFill>
                <a:latin typeface="Calibri"/>
                <a:cs typeface="Calibri"/>
              </a:rPr>
            </a:br>
            <a:r>
              <a:rPr lang="en-IN" sz="2500" b="1" spc="-25" dirty="0">
                <a:solidFill>
                  <a:srgbClr val="050561"/>
                </a:solidFill>
                <a:latin typeface="Calibri"/>
                <a:cs typeface="Calibri"/>
              </a:rPr>
              <a:t>				Assistant Professor, Law</a:t>
            </a:r>
            <a:endParaRPr sz="25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1</a:t>
            </a:fld>
            <a:endParaRPr spc="-25" dirty="0"/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6810" y="360679"/>
            <a:ext cx="430593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JUDICIAL</a:t>
            </a:r>
            <a:r>
              <a:rPr sz="4400" spc="-125" dirty="0"/>
              <a:t> </a:t>
            </a:r>
            <a:r>
              <a:rPr sz="4400" spc="-10" dirty="0"/>
              <a:t>PROCESS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404620"/>
            <a:ext cx="7689215" cy="4615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120775" indent="-342900">
              <a:lnSpc>
                <a:spcPct val="999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i="1" dirty="0">
                <a:latin typeface="Calibri"/>
                <a:cs typeface="Calibri"/>
              </a:rPr>
              <a:t>“</a:t>
            </a:r>
            <a:r>
              <a:rPr sz="3200" b="1" i="1" dirty="0">
                <a:latin typeface="Calibri"/>
                <a:cs typeface="Calibri"/>
              </a:rPr>
              <a:t>Judicial</a:t>
            </a:r>
            <a:r>
              <a:rPr sz="3200" b="1" i="1" spc="-7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process</a:t>
            </a:r>
            <a:r>
              <a:rPr sz="3200" i="1" dirty="0">
                <a:latin typeface="Calibri"/>
                <a:cs typeface="Calibri"/>
              </a:rPr>
              <a:t>”</a:t>
            </a:r>
            <a:r>
              <a:rPr sz="3200" i="1" spc="-6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means</a:t>
            </a:r>
            <a:r>
              <a:rPr sz="3200" i="1" spc="-7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any</a:t>
            </a:r>
            <a:r>
              <a:rPr sz="3200" i="1" spc="-70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judicial </a:t>
            </a:r>
            <a:r>
              <a:rPr sz="3200" i="1" dirty="0">
                <a:latin typeface="Calibri"/>
                <a:cs typeface="Calibri"/>
              </a:rPr>
              <a:t>proceeding</a:t>
            </a:r>
            <a:r>
              <a:rPr sz="3200" i="1" spc="-9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in</a:t>
            </a:r>
            <a:r>
              <a:rPr sz="3200" i="1" spc="-10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connection</a:t>
            </a:r>
            <a:r>
              <a:rPr sz="3200" i="1" spc="-10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with</a:t>
            </a:r>
            <a:r>
              <a:rPr sz="3200" i="1" spc="-105" dirty="0">
                <a:latin typeface="Calibri"/>
                <a:cs typeface="Calibri"/>
              </a:rPr>
              <a:t> </a:t>
            </a:r>
            <a:r>
              <a:rPr sz="3200" i="1" spc="-25" dirty="0">
                <a:latin typeface="Calibri"/>
                <a:cs typeface="Calibri"/>
              </a:rPr>
              <a:t>the </a:t>
            </a:r>
            <a:r>
              <a:rPr sz="3200" i="1" spc="-10" dirty="0">
                <a:latin typeface="Calibri"/>
                <a:cs typeface="Calibri"/>
              </a:rPr>
              <a:t>dispensation</a:t>
            </a:r>
            <a:r>
              <a:rPr sz="3200" i="1" spc="-6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of</a:t>
            </a:r>
            <a:r>
              <a:rPr sz="3200" i="1" spc="-7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justice</a:t>
            </a:r>
            <a:r>
              <a:rPr sz="3200" i="1" spc="-6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by</a:t>
            </a:r>
            <a:r>
              <a:rPr sz="3200" i="1" spc="-6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any</a:t>
            </a:r>
            <a:r>
              <a:rPr sz="3200" i="1" spc="-6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court</a:t>
            </a:r>
            <a:r>
              <a:rPr sz="3200" i="1" spc="-70" dirty="0">
                <a:latin typeface="Calibri"/>
                <a:cs typeface="Calibri"/>
              </a:rPr>
              <a:t> </a:t>
            </a:r>
            <a:r>
              <a:rPr sz="3200" i="1" spc="-25" dirty="0">
                <a:latin typeface="Calibri"/>
                <a:cs typeface="Calibri"/>
              </a:rPr>
              <a:t>of </a:t>
            </a:r>
            <a:r>
              <a:rPr sz="3200" i="1" dirty="0">
                <a:latin typeface="Calibri"/>
                <a:cs typeface="Calibri"/>
              </a:rPr>
              <a:t>competent</a:t>
            </a:r>
            <a:r>
              <a:rPr sz="3200" i="1" spc="-165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jurisdiction.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35"/>
              </a:spcBef>
              <a:buFont typeface="Arial MT"/>
              <a:buChar char="•"/>
            </a:pP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sz="3200" b="1" i="1" dirty="0">
                <a:latin typeface="Calibri"/>
                <a:cs typeface="Calibri"/>
              </a:rPr>
              <a:t>“Social</a:t>
            </a:r>
            <a:r>
              <a:rPr sz="3200" b="1" i="1" spc="-7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ordering”</a:t>
            </a:r>
            <a:r>
              <a:rPr sz="3200" b="1" i="1" spc="-4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means</a:t>
            </a:r>
            <a:r>
              <a:rPr sz="3200" i="1" spc="-8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activating</a:t>
            </a:r>
            <a:r>
              <a:rPr sz="3200" i="1" spc="-80" dirty="0">
                <a:latin typeface="Calibri"/>
                <a:cs typeface="Calibri"/>
              </a:rPr>
              <a:t> </a:t>
            </a:r>
            <a:r>
              <a:rPr sz="3200" i="1" spc="-25" dirty="0">
                <a:latin typeface="Calibri"/>
                <a:cs typeface="Calibri"/>
              </a:rPr>
              <a:t>the </a:t>
            </a:r>
            <a:r>
              <a:rPr sz="3200" i="1" spc="-10" dirty="0">
                <a:latin typeface="Calibri"/>
                <a:cs typeface="Calibri"/>
              </a:rPr>
              <a:t>instrument</a:t>
            </a:r>
            <a:r>
              <a:rPr sz="3200" i="1" spc="-8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of</a:t>
            </a:r>
            <a:r>
              <a:rPr sz="3200" i="1" spc="-8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judicial</a:t>
            </a:r>
            <a:r>
              <a:rPr sz="3200" i="1" spc="-7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Process</a:t>
            </a:r>
            <a:r>
              <a:rPr sz="3200" i="1" spc="-7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is</a:t>
            </a:r>
            <a:r>
              <a:rPr sz="3200" i="1" spc="-7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setting</a:t>
            </a:r>
            <a:r>
              <a:rPr sz="3200" i="1" spc="-80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right </a:t>
            </a:r>
            <a:r>
              <a:rPr sz="3200" i="1" dirty="0">
                <a:latin typeface="Calibri"/>
                <a:cs typeface="Calibri"/>
              </a:rPr>
              <a:t>the</a:t>
            </a:r>
            <a:r>
              <a:rPr sz="3200" i="1" spc="-6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wrong</a:t>
            </a:r>
            <a:r>
              <a:rPr sz="3200" i="1" spc="-6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done</a:t>
            </a:r>
            <a:r>
              <a:rPr sz="3200" i="1" spc="-6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or</a:t>
            </a:r>
            <a:r>
              <a:rPr sz="3200" i="1" spc="-60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eliminating</a:t>
            </a:r>
            <a:r>
              <a:rPr sz="3200" i="1" spc="-7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injustice</a:t>
            </a:r>
            <a:r>
              <a:rPr sz="3200" i="1" spc="-60" dirty="0">
                <a:latin typeface="Calibri"/>
                <a:cs typeface="Calibri"/>
              </a:rPr>
              <a:t> </a:t>
            </a:r>
            <a:r>
              <a:rPr sz="3200" i="1" spc="-20" dirty="0">
                <a:latin typeface="Calibri"/>
                <a:cs typeface="Calibri"/>
              </a:rPr>
              <a:t>from </a:t>
            </a:r>
            <a:r>
              <a:rPr sz="3200" i="1" dirty="0">
                <a:latin typeface="Calibri"/>
                <a:cs typeface="Calibri"/>
              </a:rPr>
              <a:t>the</a:t>
            </a:r>
            <a:r>
              <a:rPr sz="3200" i="1" spc="-45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society.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270" y="-35559"/>
            <a:ext cx="847598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56940" marR="5080" indent="-3444240">
              <a:lnSpc>
                <a:spcPct val="100000"/>
              </a:lnSpc>
              <a:spcBef>
                <a:spcPts val="100"/>
              </a:spcBef>
            </a:pPr>
            <a:r>
              <a:rPr dirty="0"/>
              <a:t>Historical</a:t>
            </a:r>
            <a:r>
              <a:rPr spc="-135" dirty="0"/>
              <a:t> </a:t>
            </a:r>
            <a:r>
              <a:rPr spc="-10" dirty="0"/>
              <a:t>Background</a:t>
            </a:r>
            <a:r>
              <a:rPr spc="-125" dirty="0"/>
              <a:t> </a:t>
            </a:r>
            <a:r>
              <a:rPr dirty="0"/>
              <a:t>of</a:t>
            </a:r>
            <a:r>
              <a:rPr spc="-130" dirty="0"/>
              <a:t> </a:t>
            </a:r>
            <a:r>
              <a:rPr dirty="0"/>
              <a:t>Judicial</a:t>
            </a:r>
            <a:r>
              <a:rPr spc="-130" dirty="0"/>
              <a:t> </a:t>
            </a:r>
            <a:r>
              <a:rPr spc="-10" dirty="0"/>
              <a:t>System </a:t>
            </a:r>
            <a:r>
              <a:rPr dirty="0"/>
              <a:t>in</a:t>
            </a:r>
            <a:r>
              <a:rPr spc="-45" dirty="0"/>
              <a:t> </a:t>
            </a:r>
            <a:r>
              <a:rPr spc="-10" dirty="0"/>
              <a:t>India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355090"/>
            <a:ext cx="7869555" cy="452882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355600" marR="5080" indent="-342900">
              <a:lnSpc>
                <a:spcPts val="3450"/>
              </a:lnSpc>
              <a:spcBef>
                <a:spcPts val="54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present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judicial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system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India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was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a </a:t>
            </a:r>
            <a:r>
              <a:rPr sz="3200" dirty="0">
                <a:latin typeface="Calibri"/>
                <a:cs typeface="Calibri"/>
              </a:rPr>
              <a:t>sudden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creation.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Slow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gradual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process</a:t>
            </a:r>
            <a:endParaRPr sz="3200">
              <a:latin typeface="Calibri"/>
              <a:cs typeface="Calibri"/>
            </a:endParaRPr>
          </a:p>
          <a:p>
            <a:pPr marL="355600" marR="635000" indent="-342900">
              <a:lnSpc>
                <a:spcPts val="3450"/>
              </a:lnSpc>
              <a:spcBef>
                <a:spcPts val="85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After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Constitution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have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been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greatest </a:t>
            </a:r>
            <a:r>
              <a:rPr sz="3200" dirty="0">
                <a:latin typeface="Calibri"/>
                <a:cs typeface="Calibri"/>
              </a:rPr>
              <a:t>molding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factors.</a:t>
            </a:r>
            <a:endParaRPr sz="3200">
              <a:latin typeface="Calibri"/>
              <a:cs typeface="Calibri"/>
            </a:endParaRPr>
          </a:p>
          <a:p>
            <a:pPr marL="355600" marR="396240" indent="-342900">
              <a:lnSpc>
                <a:spcPts val="346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Administration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justice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most </a:t>
            </a:r>
            <a:r>
              <a:rPr sz="3200" dirty="0">
                <a:latin typeface="Calibri"/>
                <a:cs typeface="Calibri"/>
              </a:rPr>
              <a:t>essential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function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state.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5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If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men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were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god.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Laws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courts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have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always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gone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together.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/>
              <a:t>JUDICIAL</a:t>
            </a:r>
            <a:r>
              <a:rPr spc="-85" dirty="0"/>
              <a:t> </a:t>
            </a:r>
            <a:r>
              <a:rPr dirty="0"/>
              <a:t>SYSTEM</a:t>
            </a:r>
            <a:r>
              <a:rPr spc="-90" dirty="0"/>
              <a:t> </a:t>
            </a:r>
            <a:r>
              <a:rPr dirty="0"/>
              <a:t>IN</a:t>
            </a:r>
            <a:r>
              <a:rPr spc="-95" dirty="0"/>
              <a:t> </a:t>
            </a:r>
            <a:r>
              <a:rPr dirty="0"/>
              <a:t>ANCIENT</a:t>
            </a:r>
            <a:r>
              <a:rPr spc="-80" dirty="0"/>
              <a:t> </a:t>
            </a:r>
            <a:r>
              <a:rPr spc="-10" dirty="0"/>
              <a:t>INDIA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99820"/>
            <a:ext cx="7900670" cy="5509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Its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started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when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Manu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Brihaspati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gave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us </a:t>
            </a:r>
            <a:r>
              <a:rPr sz="3200" dirty="0">
                <a:latin typeface="Calibri"/>
                <a:cs typeface="Calibri"/>
              </a:rPr>
              <a:t>Dharma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Shartras,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Narada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smritis,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60" dirty="0">
                <a:latin typeface="Calibri"/>
                <a:cs typeface="Calibri"/>
              </a:rPr>
              <a:t>&amp;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Kautilya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Arthshartra</a:t>
            </a:r>
            <a:endParaRPr sz="3200">
              <a:latin typeface="Calibri"/>
              <a:cs typeface="Calibri"/>
            </a:endParaRPr>
          </a:p>
          <a:p>
            <a:pPr marL="355600" marR="228600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In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ancient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times</a:t>
            </a:r>
            <a:r>
              <a:rPr sz="3200" dirty="0">
                <a:latin typeface="Calibri"/>
                <a:cs typeface="Calibri"/>
              </a:rPr>
              <a:t>,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India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has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fairly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well- </a:t>
            </a:r>
            <a:r>
              <a:rPr sz="3200" dirty="0">
                <a:latin typeface="Calibri"/>
                <a:cs typeface="Calibri"/>
              </a:rPr>
              <a:t>developed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sophisticated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system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adve law.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civil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judicial </a:t>
            </a:r>
            <a:r>
              <a:rPr sz="3200" spc="-10" dirty="0">
                <a:latin typeface="Calibri"/>
                <a:cs typeface="Calibri"/>
              </a:rPr>
              <a:t>proceeding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Plaint-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Purva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Paksha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Written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statement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Uttar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Paksha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312420"/>
            <a:ext cx="8042909" cy="571246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conclusion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Nirnaya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Certified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copies-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Jayapatra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doctrine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judicata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Pran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Nyaya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b="1" dirty="0">
                <a:latin typeface="Calibri"/>
                <a:cs typeface="Calibri"/>
              </a:rPr>
              <a:t>In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Criminal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Law-</a:t>
            </a:r>
            <a:r>
              <a:rPr sz="3200" spc="-10" dirty="0">
                <a:latin typeface="Calibri"/>
                <a:cs typeface="Calibri"/>
              </a:rPr>
              <a:t>-</a:t>
            </a:r>
            <a:r>
              <a:rPr sz="3200" dirty="0">
                <a:latin typeface="Calibri"/>
                <a:cs typeface="Calibri"/>
              </a:rPr>
              <a:t>-classification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offence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Rape,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dacoity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conventional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offences.</a:t>
            </a:r>
            <a:endParaRPr sz="3200">
              <a:latin typeface="Calibri"/>
              <a:cs typeface="Calibri"/>
            </a:endParaRPr>
          </a:p>
          <a:p>
            <a:pPr marL="355600" marR="200025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Punishment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was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prescribed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causing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dame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trees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but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serious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matters.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b="1" dirty="0">
                <a:latin typeface="Calibri"/>
                <a:cs typeface="Calibri"/>
              </a:rPr>
              <a:t>Six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types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punishment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Fine,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reprimand,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torture,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imprisonment,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death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banishment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242570"/>
            <a:ext cx="7947025" cy="581533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89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b="1" dirty="0">
                <a:latin typeface="Calibri"/>
                <a:cs typeface="Calibri"/>
              </a:rPr>
              <a:t>Theft</a:t>
            </a:r>
            <a:r>
              <a:rPr sz="3000" b="1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was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3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kinds</a:t>
            </a:r>
            <a:endParaRPr sz="3000">
              <a:latin typeface="Calibri"/>
              <a:cs typeface="Calibri"/>
            </a:endParaRPr>
          </a:p>
          <a:p>
            <a:pPr marL="355600" marR="305435" indent="-342900">
              <a:lnSpc>
                <a:spcPts val="3229"/>
              </a:lnSpc>
              <a:spcBef>
                <a:spcPts val="80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Open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or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patent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thieves-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traders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who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employed </a:t>
            </a:r>
            <a:r>
              <a:rPr sz="3000" dirty="0">
                <a:latin typeface="Calibri"/>
                <a:cs typeface="Calibri"/>
              </a:rPr>
              <a:t>false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weights,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measures,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gamblers,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etc,.</a:t>
            </a:r>
            <a:endParaRPr sz="3000">
              <a:latin typeface="Calibri"/>
              <a:cs typeface="Calibri"/>
            </a:endParaRPr>
          </a:p>
          <a:p>
            <a:pPr marL="355600" marR="636270" indent="-342900">
              <a:lnSpc>
                <a:spcPts val="3240"/>
              </a:lnSpc>
              <a:spcBef>
                <a:spcPts val="75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Secret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thieves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–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clandestinely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(done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secretly, concealed)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34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b="1" dirty="0">
                <a:latin typeface="Calibri"/>
                <a:cs typeface="Calibri"/>
              </a:rPr>
              <a:t>Manu</a:t>
            </a:r>
            <a:r>
              <a:rPr sz="3000" b="1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prescribed-(oath)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Judge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cause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Brahmin</a:t>
            </a:r>
            <a:r>
              <a:rPr sz="3000" i="1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swear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by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his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truth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8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i="1" dirty="0">
                <a:latin typeface="Calibri"/>
                <a:cs typeface="Calibri"/>
              </a:rPr>
              <a:t>Kshatriya</a:t>
            </a:r>
            <a:r>
              <a:rPr sz="3000" i="1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by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his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weapons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A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Vaishya</a:t>
            </a:r>
            <a:r>
              <a:rPr sz="3000" i="1" spc="-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by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his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Cattle,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grain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gold</a:t>
            </a: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ts val="3240"/>
              </a:lnSpc>
              <a:spcBef>
                <a:spcPts val="78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A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shudra</a:t>
            </a:r>
            <a:r>
              <a:rPr sz="3000" i="1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by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imprecating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his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head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guilty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of </a:t>
            </a:r>
            <a:r>
              <a:rPr sz="3000" dirty="0">
                <a:latin typeface="Calibri"/>
                <a:cs typeface="Calibri"/>
              </a:rPr>
              <a:t>all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grievous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offences.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45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Bentham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b="1" i="1" dirty="0">
                <a:latin typeface="Calibri"/>
                <a:cs typeface="Calibri"/>
              </a:rPr>
              <a:t>critise</a:t>
            </a:r>
            <a:r>
              <a:rPr sz="3000" b="1" i="1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above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oath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292100"/>
            <a:ext cx="7957184" cy="557530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marR="805180" indent="-342900">
              <a:lnSpc>
                <a:spcPts val="324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Taghlaq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period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–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civil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procedure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code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called (fiqha-</a:t>
            </a:r>
            <a:r>
              <a:rPr sz="3000" dirty="0">
                <a:latin typeface="Calibri"/>
                <a:cs typeface="Calibri"/>
              </a:rPr>
              <a:t>e-feroze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shahi)</a:t>
            </a:r>
            <a:endParaRPr sz="3000">
              <a:latin typeface="Calibri"/>
              <a:cs typeface="Calibri"/>
            </a:endParaRPr>
          </a:p>
          <a:p>
            <a:pPr marL="355600" marR="303530" indent="-342900">
              <a:lnSpc>
                <a:spcPts val="3240"/>
              </a:lnSpc>
              <a:spcBef>
                <a:spcPts val="740"/>
              </a:spcBef>
              <a:buChar char="•"/>
              <a:tabLst>
                <a:tab pos="355600" algn="l"/>
                <a:tab pos="441325" algn="l"/>
              </a:tabLst>
            </a:pPr>
            <a:r>
              <a:rPr sz="4500" baseline="2777" dirty="0">
                <a:latin typeface="Arial MT"/>
                <a:cs typeface="Arial MT"/>
              </a:rPr>
              <a:t>	</a:t>
            </a:r>
            <a:r>
              <a:rPr sz="3000" dirty="0">
                <a:latin typeface="Calibri"/>
                <a:cs typeface="Calibri"/>
              </a:rPr>
              <a:t>written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Arabic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&amp;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was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translated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into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Persian </a:t>
            </a:r>
            <a:r>
              <a:rPr sz="3000" dirty="0">
                <a:latin typeface="Calibri"/>
                <a:cs typeface="Calibri"/>
              </a:rPr>
              <a:t>under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order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(F-E-</a:t>
            </a:r>
            <a:r>
              <a:rPr sz="3000" dirty="0">
                <a:latin typeface="Calibri"/>
                <a:cs typeface="Calibri"/>
              </a:rPr>
              <a:t>F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SHAHI).</a:t>
            </a:r>
            <a:endParaRPr sz="3000">
              <a:latin typeface="Calibri"/>
              <a:cs typeface="Calibri"/>
            </a:endParaRPr>
          </a:p>
          <a:p>
            <a:pPr marL="355600" marR="285750" indent="-342900">
              <a:lnSpc>
                <a:spcPts val="3229"/>
              </a:lnSpc>
              <a:spcBef>
                <a:spcPts val="76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Period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Aurangezeb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(above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repeal)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(Fatawa-</a:t>
            </a:r>
            <a:r>
              <a:rPr sz="3000" spc="-25" dirty="0">
                <a:latin typeface="Calibri"/>
                <a:cs typeface="Calibri"/>
              </a:rPr>
              <a:t>i- </a:t>
            </a:r>
            <a:r>
              <a:rPr sz="3000" dirty="0">
                <a:latin typeface="Calibri"/>
                <a:cs typeface="Calibri"/>
              </a:rPr>
              <a:t>Alamgiri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written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in1670.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45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Plaintiff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–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Muddai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8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Defendant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–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Mudda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Allaih</a:t>
            </a:r>
            <a:endParaRPr sz="3000">
              <a:latin typeface="Calibri"/>
              <a:cs typeface="Calibri"/>
            </a:endParaRPr>
          </a:p>
          <a:p>
            <a:pPr marL="355600" marR="69215" indent="-342900">
              <a:lnSpc>
                <a:spcPts val="3240"/>
              </a:lnSpc>
              <a:spcBef>
                <a:spcPts val="79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Plaint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–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Daawa,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complaint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criminal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cases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– </a:t>
            </a:r>
            <a:r>
              <a:rPr sz="3000" spc="-10" dirty="0">
                <a:latin typeface="Calibri"/>
                <a:cs typeface="Calibri"/>
              </a:rPr>
              <a:t>Istaghasa</a:t>
            </a: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ts val="324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British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Govtn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–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four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Commission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years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1834- </a:t>
            </a:r>
            <a:r>
              <a:rPr sz="3000" spc="-20" dirty="0">
                <a:latin typeface="Calibri"/>
                <a:cs typeface="Calibri"/>
              </a:rPr>
              <a:t>1947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6630" y="-66040"/>
            <a:ext cx="718756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8930" marR="5080" indent="-2856230">
              <a:lnSpc>
                <a:spcPct val="100000"/>
              </a:lnSpc>
              <a:spcBef>
                <a:spcPts val="100"/>
              </a:spcBef>
            </a:pPr>
            <a:r>
              <a:rPr dirty="0"/>
              <a:t>JUDICIAL</a:t>
            </a:r>
            <a:r>
              <a:rPr spc="-95" dirty="0"/>
              <a:t> </a:t>
            </a:r>
            <a:r>
              <a:rPr dirty="0"/>
              <a:t>PROCEDURE</a:t>
            </a:r>
            <a:r>
              <a:rPr spc="-105" dirty="0"/>
              <a:t> </a:t>
            </a:r>
            <a:r>
              <a:rPr dirty="0"/>
              <a:t>IN</a:t>
            </a:r>
            <a:r>
              <a:rPr spc="-100" dirty="0"/>
              <a:t> </a:t>
            </a:r>
            <a:r>
              <a:rPr spc="-10" dirty="0"/>
              <a:t>ANCIENT TIMES.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160779"/>
            <a:ext cx="7931150" cy="4706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In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early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Vedic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times,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no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judicial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procedure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Rigveda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gives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civil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laws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The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kings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can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do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no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wrong</a:t>
            </a: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ct val="79900"/>
              </a:lnSpc>
              <a:spcBef>
                <a:spcPts val="75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Disputes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according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rule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their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own </a:t>
            </a:r>
            <a:r>
              <a:rPr sz="3000" dirty="0">
                <a:latin typeface="Calibri"/>
                <a:cs typeface="Calibri"/>
              </a:rPr>
              <a:t>profession.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Artisans,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trade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guilds,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money-</a:t>
            </a:r>
            <a:r>
              <a:rPr sz="3000" spc="-10" dirty="0">
                <a:latin typeface="Calibri"/>
                <a:cs typeface="Calibri"/>
              </a:rPr>
              <a:t>lenders etc,.</a:t>
            </a:r>
            <a:endParaRPr sz="3000">
              <a:latin typeface="Calibri"/>
              <a:cs typeface="Calibri"/>
            </a:endParaRPr>
          </a:p>
          <a:p>
            <a:pPr marL="355600" marR="811530" indent="-342900">
              <a:lnSpc>
                <a:spcPct val="79700"/>
              </a:lnSpc>
              <a:spcBef>
                <a:spcPts val="76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No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limits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jurisdiction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courts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Civil matters.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No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evidence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was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forthcoming</a:t>
            </a:r>
            <a:endParaRPr sz="3000">
              <a:latin typeface="Calibri"/>
              <a:cs typeface="Calibri"/>
            </a:endParaRPr>
          </a:p>
          <a:p>
            <a:pPr marL="355600" marR="1134110" indent="-342900">
              <a:lnSpc>
                <a:spcPts val="2880"/>
              </a:lnSpc>
              <a:spcBef>
                <a:spcPts val="71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spc="-10" dirty="0">
                <a:latin typeface="Calibri"/>
                <a:cs typeface="Calibri"/>
              </a:rPr>
              <a:t>Plaintiff-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Prasnin,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defendant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–Abhi </a:t>
            </a:r>
            <a:r>
              <a:rPr sz="3000" dirty="0">
                <a:latin typeface="Calibri"/>
                <a:cs typeface="Calibri"/>
              </a:rPr>
              <a:t>Prasnin,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judge-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Prasna-</a:t>
            </a:r>
            <a:r>
              <a:rPr sz="3000" spc="-10" dirty="0">
                <a:latin typeface="Calibri"/>
                <a:cs typeface="Calibri"/>
              </a:rPr>
              <a:t>Viveka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">
              <a:lnSpc>
                <a:spcPct val="100000"/>
              </a:lnSpc>
              <a:spcBef>
                <a:spcPts val="100"/>
              </a:spcBef>
            </a:pPr>
            <a:r>
              <a:rPr dirty="0"/>
              <a:t>JUDICIAL</a:t>
            </a:r>
            <a:r>
              <a:rPr spc="-80" dirty="0"/>
              <a:t> </a:t>
            </a:r>
            <a:r>
              <a:rPr dirty="0"/>
              <a:t>SYSTEM</a:t>
            </a:r>
            <a:r>
              <a:rPr spc="-85" dirty="0"/>
              <a:t> </a:t>
            </a:r>
            <a:r>
              <a:rPr dirty="0"/>
              <a:t>IN</a:t>
            </a:r>
            <a:r>
              <a:rPr spc="-80" dirty="0"/>
              <a:t> </a:t>
            </a:r>
            <a:r>
              <a:rPr dirty="0"/>
              <a:t>PRESENT</a:t>
            </a:r>
            <a:r>
              <a:rPr spc="-75" dirty="0"/>
              <a:t> </a:t>
            </a:r>
            <a:r>
              <a:rPr spc="-10" dirty="0"/>
              <a:t>INDIA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853440"/>
            <a:ext cx="8175625" cy="525780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4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Is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foreign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transplant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Indian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soil.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4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Constitution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India-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three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types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court</a:t>
            </a:r>
            <a:endParaRPr sz="3000">
              <a:latin typeface="Calibri"/>
              <a:cs typeface="Calibri"/>
            </a:endParaRPr>
          </a:p>
          <a:p>
            <a:pPr marL="355600" marR="243204" indent="-342900">
              <a:lnSpc>
                <a:spcPct val="100000"/>
              </a:lnSpc>
              <a:spcBef>
                <a:spcPts val="75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The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Supreme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Court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India.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b="1" i="1" dirty="0">
                <a:latin typeface="Calibri"/>
                <a:cs typeface="Calibri"/>
              </a:rPr>
              <a:t>instrument</a:t>
            </a:r>
            <a:r>
              <a:rPr sz="3000" b="1" i="1" spc="-40" dirty="0">
                <a:latin typeface="Calibri"/>
                <a:cs typeface="Calibri"/>
              </a:rPr>
              <a:t> </a:t>
            </a:r>
            <a:r>
              <a:rPr sz="3000" b="1" i="1" dirty="0">
                <a:latin typeface="Calibri"/>
                <a:cs typeface="Calibri"/>
              </a:rPr>
              <a:t>of</a:t>
            </a:r>
            <a:r>
              <a:rPr sz="3000" b="1" i="1" spc="-50" dirty="0">
                <a:latin typeface="Calibri"/>
                <a:cs typeface="Calibri"/>
              </a:rPr>
              <a:t> </a:t>
            </a:r>
            <a:r>
              <a:rPr sz="3000" b="1" i="1" spc="-10" dirty="0">
                <a:latin typeface="Calibri"/>
                <a:cs typeface="Calibri"/>
              </a:rPr>
              <a:t>social </a:t>
            </a:r>
            <a:r>
              <a:rPr sz="3000" b="1" i="1" dirty="0">
                <a:latin typeface="Calibri"/>
                <a:cs typeface="Calibri"/>
              </a:rPr>
              <a:t>ordering</a:t>
            </a:r>
            <a:r>
              <a:rPr sz="3000" b="1" i="1" spc="-60" dirty="0">
                <a:latin typeface="Calibri"/>
                <a:cs typeface="Calibri"/>
              </a:rPr>
              <a:t> </a:t>
            </a:r>
            <a:r>
              <a:rPr sz="3000" b="1" i="1" dirty="0">
                <a:latin typeface="Calibri"/>
                <a:cs typeface="Calibri"/>
              </a:rPr>
              <a:t>–</a:t>
            </a:r>
            <a:r>
              <a:rPr sz="3000" b="1" i="1" spc="-65" dirty="0">
                <a:latin typeface="Calibri"/>
                <a:cs typeface="Calibri"/>
              </a:rPr>
              <a:t> </a:t>
            </a:r>
            <a:r>
              <a:rPr sz="3000" b="1" i="1" dirty="0">
                <a:latin typeface="Calibri"/>
                <a:cs typeface="Calibri"/>
              </a:rPr>
              <a:t>Article</a:t>
            </a:r>
            <a:r>
              <a:rPr sz="3000" b="1" i="1" spc="-60" dirty="0">
                <a:latin typeface="Calibri"/>
                <a:cs typeface="Calibri"/>
              </a:rPr>
              <a:t> </a:t>
            </a:r>
            <a:r>
              <a:rPr sz="3000" b="1" i="1" spc="-25" dirty="0">
                <a:latin typeface="Calibri"/>
                <a:cs typeface="Calibri"/>
              </a:rPr>
              <a:t>32.</a:t>
            </a:r>
            <a:endParaRPr sz="3000">
              <a:latin typeface="Calibri"/>
              <a:cs typeface="Calibri"/>
            </a:endParaRPr>
          </a:p>
          <a:p>
            <a:pPr marL="447040">
              <a:lnSpc>
                <a:spcPct val="100000"/>
              </a:lnSpc>
              <a:spcBef>
                <a:spcPts val="740"/>
              </a:spcBef>
            </a:pPr>
            <a:r>
              <a:rPr sz="3000" dirty="0">
                <a:latin typeface="Calibri"/>
                <a:cs typeface="Calibri"/>
              </a:rPr>
              <a:t>Chapter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IV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Part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V</a:t>
            </a:r>
            <a:endParaRPr sz="3000">
              <a:latin typeface="Calibri"/>
              <a:cs typeface="Calibri"/>
            </a:endParaRPr>
          </a:p>
          <a:p>
            <a:pPr marL="186055" indent="172720">
              <a:lnSpc>
                <a:spcPct val="100000"/>
              </a:lnSpc>
              <a:spcBef>
                <a:spcPts val="750"/>
              </a:spcBef>
            </a:pPr>
            <a:r>
              <a:rPr sz="3000" dirty="0">
                <a:latin typeface="Calibri"/>
                <a:cs typeface="Calibri"/>
              </a:rPr>
              <a:t>Original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jurisdiction-</a:t>
            </a:r>
            <a:r>
              <a:rPr sz="3000" dirty="0">
                <a:latin typeface="Calibri"/>
                <a:cs typeface="Calibri"/>
              </a:rPr>
              <a:t>dispute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betn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centre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state.</a:t>
            </a:r>
            <a:endParaRPr sz="3000">
              <a:latin typeface="Calibri"/>
              <a:cs typeface="Calibri"/>
            </a:endParaRPr>
          </a:p>
          <a:p>
            <a:pPr marL="355600" marR="5080" indent="-168910">
              <a:lnSpc>
                <a:spcPct val="100000"/>
              </a:lnSpc>
              <a:spcBef>
                <a:spcPts val="740"/>
              </a:spcBef>
            </a:pPr>
            <a:r>
              <a:rPr sz="3000" dirty="0">
                <a:latin typeface="Calibri"/>
                <a:cs typeface="Calibri"/>
              </a:rPr>
              <a:t>Appellate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Jurisdiction-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(substantial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question)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Article </a:t>
            </a:r>
            <a:r>
              <a:rPr sz="3000" dirty="0">
                <a:latin typeface="Calibri"/>
                <a:cs typeface="Calibri"/>
              </a:rPr>
              <a:t>132,133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136.</a:t>
            </a:r>
            <a:endParaRPr sz="3000">
              <a:latin typeface="Calibri"/>
              <a:cs typeface="Calibri"/>
            </a:endParaRPr>
          </a:p>
          <a:p>
            <a:pPr marL="355600" marR="78740" indent="-256540">
              <a:lnSpc>
                <a:spcPts val="3590"/>
              </a:lnSpc>
              <a:spcBef>
                <a:spcPts val="860"/>
              </a:spcBef>
            </a:pPr>
            <a:r>
              <a:rPr sz="3000" dirty="0">
                <a:latin typeface="Calibri"/>
                <a:cs typeface="Calibri"/>
              </a:rPr>
              <a:t>Advisory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Jurisdiction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–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(the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court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report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to </a:t>
            </a:r>
            <a:r>
              <a:rPr sz="3000" dirty="0">
                <a:latin typeface="Calibri"/>
                <a:cs typeface="Calibri"/>
              </a:rPr>
              <a:t>president-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Ques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public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importance-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Article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143.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93720" y="177800"/>
            <a:ext cx="295656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HIGH</a:t>
            </a:r>
            <a:r>
              <a:rPr spc="-70" dirty="0"/>
              <a:t> </a:t>
            </a:r>
            <a:r>
              <a:rPr spc="-10" dirty="0"/>
              <a:t>COURTS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769620"/>
            <a:ext cx="7786370" cy="566039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50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Chapter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part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VI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const.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Establishment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Court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Record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power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punish</a:t>
            </a:r>
            <a:endParaRPr sz="3200">
              <a:latin typeface="Calibri"/>
              <a:cs typeface="Calibri"/>
            </a:endParaRPr>
          </a:p>
          <a:p>
            <a:pPr marL="355600" marR="40005" indent="-342900">
              <a:lnSpc>
                <a:spcPts val="3450"/>
              </a:lnSpc>
              <a:spcBef>
                <a:spcPts val="86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spc="-25" dirty="0">
                <a:latin typeface="Calibri"/>
                <a:cs typeface="Calibri"/>
              </a:rPr>
              <a:t>Appointment-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president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after </a:t>
            </a:r>
            <a:r>
              <a:rPr sz="3200" dirty="0">
                <a:latin typeface="Calibri"/>
                <a:cs typeface="Calibri"/>
              </a:rPr>
              <a:t>consulting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CJ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India,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Governor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CJ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High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Court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5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Number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Judges-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fixed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president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ts val="3450"/>
              </a:lnSpc>
              <a:spcBef>
                <a:spcPts val="86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Qualifications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–10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yrs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judicial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office/Adv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high </a:t>
            </a:r>
            <a:r>
              <a:rPr sz="3200" spc="-10" dirty="0">
                <a:latin typeface="Calibri"/>
                <a:cs typeface="Calibri"/>
              </a:rPr>
              <a:t>court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5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Tenure-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62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yrs.</a:t>
            </a:r>
            <a:endParaRPr sz="3200">
              <a:latin typeface="Calibri"/>
              <a:cs typeface="Calibri"/>
            </a:endParaRPr>
          </a:p>
          <a:p>
            <a:pPr marR="1015365" algn="r">
              <a:lnSpc>
                <a:spcPct val="100000"/>
              </a:lnSpc>
              <a:spcBef>
                <a:spcPts val="409"/>
              </a:spcBef>
            </a:pPr>
            <a:r>
              <a:rPr sz="3200" spc="-10" dirty="0">
                <a:latin typeface="Calibri"/>
                <a:cs typeface="Calibri"/>
              </a:rPr>
              <a:t>Cont…..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10540" y="337820"/>
            <a:ext cx="8001634" cy="5895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marR="1544955" indent="-342900" algn="just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81000" algn="l"/>
              </a:tabLst>
            </a:pPr>
            <a:r>
              <a:rPr sz="3200" dirty="0">
                <a:latin typeface="Calibri"/>
                <a:cs typeface="Calibri"/>
              </a:rPr>
              <a:t>Salary-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prescribed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80" dirty="0">
                <a:latin typeface="Calibri"/>
                <a:cs typeface="Calibri"/>
              </a:rPr>
              <a:t>2</a:t>
            </a:r>
            <a:r>
              <a:rPr sz="2775" spc="-419" baseline="28528" dirty="0">
                <a:latin typeface="Calibri"/>
                <a:cs typeface="Calibri"/>
              </a:rPr>
              <a:t>nd</a:t>
            </a:r>
            <a:r>
              <a:rPr sz="2775" spc="359" baseline="28528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Schedule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Constitution</a:t>
            </a:r>
            <a:endParaRPr sz="3200">
              <a:latin typeface="Calibri"/>
              <a:cs typeface="Calibri"/>
            </a:endParaRPr>
          </a:p>
          <a:p>
            <a:pPr marL="381000" marR="610235" indent="-342900" algn="just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81000" algn="l"/>
              </a:tabLst>
            </a:pPr>
            <a:r>
              <a:rPr sz="3200" dirty="0">
                <a:latin typeface="Calibri"/>
                <a:cs typeface="Calibri"/>
              </a:rPr>
              <a:t>Conduct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Discussion-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any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legislature, </a:t>
            </a:r>
            <a:r>
              <a:rPr sz="3200" dirty="0">
                <a:latin typeface="Calibri"/>
                <a:cs typeface="Calibri"/>
              </a:rPr>
              <a:t>Central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State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except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motion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his </a:t>
            </a:r>
            <a:r>
              <a:rPr sz="3200" spc="-10" dirty="0">
                <a:latin typeface="Calibri"/>
                <a:cs typeface="Calibri"/>
              </a:rPr>
              <a:t>removal</a:t>
            </a:r>
            <a:endParaRPr sz="3200">
              <a:latin typeface="Calibri"/>
              <a:cs typeface="Calibri"/>
            </a:endParaRPr>
          </a:p>
          <a:p>
            <a:pPr marL="380365" indent="-342265" algn="just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80365" algn="l"/>
              </a:tabLst>
            </a:pPr>
            <a:r>
              <a:rPr sz="3200" dirty="0">
                <a:latin typeface="Calibri"/>
                <a:cs typeface="Calibri"/>
              </a:rPr>
              <a:t>Writ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Jurisdiction-</a:t>
            </a:r>
            <a:r>
              <a:rPr sz="3200" dirty="0">
                <a:latin typeface="Calibri"/>
                <a:cs typeface="Calibri"/>
              </a:rPr>
              <a:t>Article </a:t>
            </a:r>
            <a:r>
              <a:rPr sz="3200" spc="-25" dirty="0">
                <a:latin typeface="Calibri"/>
                <a:cs typeface="Calibri"/>
              </a:rPr>
              <a:t>226</a:t>
            </a:r>
            <a:endParaRPr sz="3200">
              <a:latin typeface="Calibri"/>
              <a:cs typeface="Calibri"/>
            </a:endParaRPr>
          </a:p>
          <a:p>
            <a:pPr marL="381000" marR="30480" indent="-342900" algn="just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81000" algn="l"/>
              </a:tabLst>
            </a:pPr>
            <a:r>
              <a:rPr sz="3200" spc="-10" dirty="0">
                <a:latin typeface="Calibri"/>
                <a:cs typeface="Calibri"/>
              </a:rPr>
              <a:t>Superintendence-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Article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227-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over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all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Courts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Tribunals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within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territorial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Jurisdiction.</a:t>
            </a:r>
            <a:endParaRPr sz="3200">
              <a:latin typeface="Calibri"/>
              <a:cs typeface="Calibri"/>
            </a:endParaRPr>
          </a:p>
          <a:p>
            <a:pPr marL="380365" indent="-342265" algn="just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80365" algn="l"/>
              </a:tabLst>
            </a:pPr>
            <a:r>
              <a:rPr sz="3200" dirty="0">
                <a:latin typeface="Calibri"/>
                <a:cs typeface="Calibri"/>
              </a:rPr>
              <a:t>Subordinate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courts-</a:t>
            </a:r>
            <a:r>
              <a:rPr sz="3200" dirty="0">
                <a:latin typeface="Calibri"/>
                <a:cs typeface="Calibri"/>
              </a:rPr>
              <a:t>Chapter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VI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Part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Vi</a:t>
            </a:r>
            <a:endParaRPr sz="3200">
              <a:latin typeface="Calibri"/>
              <a:cs typeface="Calibri"/>
            </a:endParaRPr>
          </a:p>
          <a:p>
            <a:pPr marL="381000" marR="52705" indent="-342900" algn="just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81000" algn="l"/>
              </a:tabLst>
            </a:pPr>
            <a:r>
              <a:rPr sz="3200" dirty="0">
                <a:latin typeface="Calibri"/>
                <a:cs typeface="Calibri"/>
              </a:rPr>
              <a:t>Panchayats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Part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IV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Article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40-</a:t>
            </a:r>
            <a:r>
              <a:rPr sz="3200" dirty="0">
                <a:latin typeface="Calibri"/>
                <a:cs typeface="Calibri"/>
              </a:rPr>
              <a:t>state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organize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&amp; </a:t>
            </a:r>
            <a:r>
              <a:rPr sz="3200" spc="-135" dirty="0">
                <a:latin typeface="Calibri"/>
                <a:cs typeface="Calibri"/>
              </a:rPr>
              <a:t>73</a:t>
            </a:r>
            <a:r>
              <a:rPr sz="2775" spc="-202" baseline="28528" dirty="0">
                <a:latin typeface="Calibri"/>
                <a:cs typeface="Calibri"/>
              </a:rPr>
              <a:t>rd</a:t>
            </a:r>
            <a:r>
              <a:rPr sz="2775" spc="195" baseline="28528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65" dirty="0">
                <a:latin typeface="Calibri"/>
                <a:cs typeface="Calibri"/>
              </a:rPr>
              <a:t> </a:t>
            </a:r>
            <a:r>
              <a:rPr sz="3200" spc="-130" dirty="0">
                <a:latin typeface="Calibri"/>
                <a:cs typeface="Calibri"/>
              </a:rPr>
              <a:t>74</a:t>
            </a:r>
            <a:r>
              <a:rPr sz="2775" spc="-195" baseline="28528" dirty="0">
                <a:latin typeface="Calibri"/>
                <a:cs typeface="Calibri"/>
              </a:rPr>
              <a:t>th</a:t>
            </a:r>
            <a:r>
              <a:rPr sz="2775" spc="195" baseline="28528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Amendement.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4520" y="25400"/>
            <a:ext cx="539305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90" dirty="0"/>
              <a:t> </a:t>
            </a:r>
            <a:r>
              <a:rPr dirty="0"/>
              <a:t>LITIGATION</a:t>
            </a:r>
            <a:r>
              <a:rPr spc="-80" dirty="0"/>
              <a:t> </a:t>
            </a:r>
            <a:r>
              <a:rPr spc="-10" dirty="0"/>
              <a:t>PROCESS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693420"/>
            <a:ext cx="7619365" cy="473710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Civil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litigation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Criminal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litigation</a:t>
            </a:r>
            <a:endParaRPr sz="3200">
              <a:latin typeface="Calibri"/>
              <a:cs typeface="Calibri"/>
            </a:endParaRPr>
          </a:p>
          <a:p>
            <a:pPr marL="12700" marR="5080" indent="342265">
              <a:lnSpc>
                <a:spcPct val="1206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Alternative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dispute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resolution—</a:t>
            </a:r>
            <a:r>
              <a:rPr sz="3200" dirty="0">
                <a:latin typeface="Calibri"/>
                <a:cs typeface="Calibri"/>
              </a:rPr>
              <a:t>out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court 1)Arbitration</a:t>
            </a:r>
            <a:endParaRPr sz="3200">
              <a:latin typeface="Calibri"/>
              <a:cs typeface="Calibri"/>
            </a:endParaRPr>
          </a:p>
          <a:p>
            <a:pPr marL="12700" marR="5306060">
              <a:lnSpc>
                <a:spcPct val="120800"/>
              </a:lnSpc>
              <a:spcBef>
                <a:spcPts val="5"/>
              </a:spcBef>
            </a:pPr>
            <a:r>
              <a:rPr sz="3200" spc="-10" dirty="0">
                <a:latin typeface="Calibri"/>
                <a:cs typeface="Calibri"/>
              </a:rPr>
              <a:t>2)Mediation 3)Conciliation 4)Negotiation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3200" dirty="0">
                <a:latin typeface="Calibri"/>
                <a:cs typeface="Calibri"/>
              </a:rPr>
              <a:t>5)Lok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adalat.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2039" y="-41909"/>
            <a:ext cx="6974840" cy="999490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927860" marR="5080" indent="-1915160">
              <a:lnSpc>
                <a:spcPts val="3829"/>
              </a:lnSpc>
              <a:spcBef>
                <a:spcPts val="209"/>
              </a:spcBef>
            </a:pPr>
            <a:r>
              <a:rPr sz="3200" dirty="0"/>
              <a:t>JUDICIAL</a:t>
            </a:r>
            <a:r>
              <a:rPr sz="3200" spc="-60" dirty="0"/>
              <a:t> </a:t>
            </a:r>
            <a:r>
              <a:rPr sz="3200" dirty="0"/>
              <a:t>PROCESS</a:t>
            </a:r>
            <a:r>
              <a:rPr sz="3200" spc="-45" dirty="0"/>
              <a:t> </a:t>
            </a:r>
            <a:r>
              <a:rPr sz="3200" dirty="0"/>
              <a:t>AS</a:t>
            </a:r>
            <a:r>
              <a:rPr sz="3200" spc="-60" dirty="0"/>
              <a:t> </a:t>
            </a:r>
            <a:r>
              <a:rPr sz="3200" dirty="0"/>
              <a:t>AN</a:t>
            </a:r>
            <a:r>
              <a:rPr sz="3200" spc="-55" dirty="0"/>
              <a:t> </a:t>
            </a:r>
            <a:r>
              <a:rPr sz="3200" spc="-10" dirty="0"/>
              <a:t>INSTUMENT</a:t>
            </a:r>
            <a:r>
              <a:rPr sz="3200" spc="-55" dirty="0"/>
              <a:t> </a:t>
            </a:r>
            <a:r>
              <a:rPr sz="3200" spc="-25" dirty="0"/>
              <a:t>OF </a:t>
            </a:r>
            <a:r>
              <a:rPr sz="3200" dirty="0"/>
              <a:t>SOCIAL</a:t>
            </a:r>
            <a:r>
              <a:rPr sz="3200" spc="-30" dirty="0"/>
              <a:t> </a:t>
            </a:r>
            <a:r>
              <a:rPr sz="3200" spc="-10" dirty="0"/>
              <a:t>ORDERING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853439"/>
            <a:ext cx="132715" cy="1570990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80"/>
              </a:spcBef>
            </a:pPr>
            <a:r>
              <a:rPr sz="2400" spc="-50" dirty="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2400" spc="-50" dirty="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70"/>
              </a:spcBef>
            </a:pPr>
            <a:r>
              <a:rPr sz="2400" spc="-50" dirty="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839" y="872489"/>
            <a:ext cx="7284084" cy="442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95805" indent="68580">
              <a:lnSpc>
                <a:spcPct val="1406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judicial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process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&amp;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social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ordering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meaning </a:t>
            </a:r>
            <a:r>
              <a:rPr sz="2400" dirty="0">
                <a:latin typeface="Calibri"/>
                <a:cs typeface="Calibri"/>
              </a:rPr>
              <a:t>Article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32-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instrument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social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ordering</a:t>
            </a:r>
            <a:endParaRPr sz="2400">
              <a:latin typeface="Calibri"/>
              <a:cs typeface="Calibri"/>
            </a:endParaRPr>
          </a:p>
          <a:p>
            <a:pPr marL="12700" marR="288290">
              <a:lnSpc>
                <a:spcPct val="120100"/>
              </a:lnSpc>
              <a:spcBef>
                <a:spcPts val="590"/>
              </a:spcBef>
            </a:pPr>
            <a:r>
              <a:rPr sz="2400" dirty="0">
                <a:latin typeface="Calibri"/>
                <a:cs typeface="Calibri"/>
              </a:rPr>
              <a:t>Administration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justice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application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legal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principles </a:t>
            </a:r>
            <a:r>
              <a:rPr sz="2400" dirty="0">
                <a:latin typeface="Calibri"/>
                <a:cs typeface="Calibri"/>
              </a:rPr>
              <a:t>through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court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law.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20100"/>
              </a:lnSpc>
              <a:spcBef>
                <a:spcPts val="590"/>
              </a:spcBef>
            </a:pPr>
            <a:r>
              <a:rPr sz="2400" dirty="0">
                <a:latin typeface="Calibri"/>
                <a:cs typeface="Calibri"/>
              </a:rPr>
              <a:t>Cardozo,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democratic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system-</a:t>
            </a:r>
            <a:r>
              <a:rPr sz="2400" dirty="0">
                <a:latin typeface="Calibri"/>
                <a:cs typeface="Calibri"/>
              </a:rPr>
              <a:t>judicial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process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becomes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an </a:t>
            </a:r>
            <a:r>
              <a:rPr sz="2400" dirty="0">
                <a:latin typeface="Calibri"/>
                <a:cs typeface="Calibri"/>
              </a:rPr>
              <a:t>instrument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social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ordering.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70"/>
              </a:spcBef>
            </a:pPr>
            <a:r>
              <a:rPr sz="2400" dirty="0">
                <a:latin typeface="Calibri"/>
                <a:cs typeface="Calibri"/>
              </a:rPr>
              <a:t>Every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society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maintain-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rights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duties.</a:t>
            </a:r>
            <a:endParaRPr sz="2400">
              <a:latin typeface="Calibri"/>
              <a:cs typeface="Calibri"/>
            </a:endParaRPr>
          </a:p>
          <a:p>
            <a:pPr marL="12700" marR="36195">
              <a:lnSpc>
                <a:spcPct val="120100"/>
              </a:lnSpc>
              <a:spcBef>
                <a:spcPts val="595"/>
              </a:spcBef>
            </a:pPr>
            <a:r>
              <a:rPr sz="2400" dirty="0">
                <a:latin typeface="Calibri"/>
                <a:cs typeface="Calibri"/>
              </a:rPr>
              <a:t>Various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factors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play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imp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role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decision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making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by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courts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298704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3792220"/>
            <a:ext cx="132715" cy="1054100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sz="2400" spc="-50" dirty="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70"/>
              </a:spcBef>
            </a:pPr>
            <a:r>
              <a:rPr sz="2400" spc="-50" dirty="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5275579"/>
            <a:ext cx="3251200" cy="1570990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L="353695" indent="-340995">
              <a:lnSpc>
                <a:spcPct val="100000"/>
              </a:lnSpc>
              <a:spcBef>
                <a:spcPts val="1280"/>
              </a:spcBef>
              <a:buAutoNum type="arabicPeriod"/>
              <a:tabLst>
                <a:tab pos="353695" algn="l"/>
              </a:tabLst>
            </a:pPr>
            <a:r>
              <a:rPr sz="2400" spc="-10" dirty="0">
                <a:latin typeface="Calibri"/>
                <a:cs typeface="Calibri"/>
              </a:rPr>
              <a:t>Precedent</a:t>
            </a:r>
            <a:endParaRPr sz="2400">
              <a:latin typeface="Calibri"/>
              <a:cs typeface="Calibri"/>
            </a:endParaRPr>
          </a:p>
          <a:p>
            <a:pPr marL="353695" indent="-340995">
              <a:lnSpc>
                <a:spcPct val="100000"/>
              </a:lnSpc>
              <a:spcBef>
                <a:spcPts val="1180"/>
              </a:spcBef>
              <a:buAutoNum type="arabicPeriod"/>
              <a:tabLst>
                <a:tab pos="353695" algn="l"/>
              </a:tabLst>
            </a:pPr>
            <a:r>
              <a:rPr sz="2400" spc="-10" dirty="0">
                <a:latin typeface="Calibri"/>
                <a:cs typeface="Calibri"/>
              </a:rPr>
              <a:t>Custom</a:t>
            </a:r>
            <a:endParaRPr sz="2400">
              <a:latin typeface="Calibri"/>
              <a:cs typeface="Calibri"/>
            </a:endParaRPr>
          </a:p>
          <a:p>
            <a:pPr marL="353695" indent="-340995">
              <a:lnSpc>
                <a:spcPct val="100000"/>
              </a:lnSpc>
              <a:spcBef>
                <a:spcPts val="1170"/>
              </a:spcBef>
              <a:buAutoNum type="arabicPeriod"/>
              <a:tabLst>
                <a:tab pos="353695" algn="l"/>
              </a:tabLst>
            </a:pPr>
            <a:r>
              <a:rPr sz="2400" dirty="0">
                <a:latin typeface="Calibri"/>
                <a:cs typeface="Calibri"/>
              </a:rPr>
              <a:t>Morality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sociology.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79240" y="6435090"/>
            <a:ext cx="98551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Judicial</a:t>
            </a:r>
            <a:r>
              <a:rPr sz="1200" spc="-3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process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28990" y="6433820"/>
            <a:ext cx="1803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13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10890" y="1557020"/>
            <a:ext cx="274701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0" dirty="0"/>
              <a:t>PRECEDENT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069339" y="3641090"/>
            <a:ext cx="6765290" cy="226695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 indent="182880">
              <a:lnSpc>
                <a:spcPct val="89900"/>
              </a:lnSpc>
              <a:spcBef>
                <a:spcPts val="484"/>
              </a:spcBef>
            </a:pPr>
            <a:r>
              <a:rPr sz="3200" i="1" dirty="0">
                <a:latin typeface="Calibri"/>
                <a:cs typeface="Calibri"/>
              </a:rPr>
              <a:t>Judicial</a:t>
            </a:r>
            <a:r>
              <a:rPr sz="3200" i="1" spc="-114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precedent</a:t>
            </a:r>
            <a:r>
              <a:rPr sz="3200" i="1" spc="-114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in</a:t>
            </a:r>
            <a:r>
              <a:rPr sz="3200" i="1" spc="-11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England</a:t>
            </a:r>
            <a:r>
              <a:rPr sz="3200" i="1" spc="-114" dirty="0">
                <a:latin typeface="Calibri"/>
                <a:cs typeface="Calibri"/>
              </a:rPr>
              <a:t> </a:t>
            </a:r>
            <a:r>
              <a:rPr sz="3200" i="1" spc="-20" dirty="0">
                <a:latin typeface="Calibri"/>
                <a:cs typeface="Calibri"/>
              </a:rPr>
              <a:t>with </a:t>
            </a:r>
            <a:r>
              <a:rPr sz="3200" i="1" dirty="0">
                <a:latin typeface="Calibri"/>
                <a:cs typeface="Calibri"/>
              </a:rPr>
              <a:t>authority:</a:t>
            </a:r>
            <a:r>
              <a:rPr sz="3200" i="1" spc="-8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it</a:t>
            </a:r>
            <a:r>
              <a:rPr sz="3200" i="1" spc="-8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is</a:t>
            </a:r>
            <a:r>
              <a:rPr sz="3200" i="1" spc="-7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not</a:t>
            </a:r>
            <a:r>
              <a:rPr sz="3200" i="1" spc="-7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merely</a:t>
            </a:r>
            <a:r>
              <a:rPr sz="3200" i="1" spc="-7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the</a:t>
            </a:r>
            <a:r>
              <a:rPr sz="3200" i="1" spc="-7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evidence</a:t>
            </a:r>
            <a:r>
              <a:rPr sz="3200" i="1" spc="-65" dirty="0">
                <a:latin typeface="Calibri"/>
                <a:cs typeface="Calibri"/>
              </a:rPr>
              <a:t> </a:t>
            </a:r>
            <a:r>
              <a:rPr sz="3200" i="1" spc="-25" dirty="0">
                <a:latin typeface="Calibri"/>
                <a:cs typeface="Calibri"/>
              </a:rPr>
              <a:t>of </a:t>
            </a:r>
            <a:r>
              <a:rPr sz="3200" i="1" dirty="0">
                <a:latin typeface="Calibri"/>
                <a:cs typeface="Calibri"/>
              </a:rPr>
              <a:t>law</a:t>
            </a:r>
            <a:r>
              <a:rPr sz="3200" i="1" spc="-4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but</a:t>
            </a:r>
            <a:r>
              <a:rPr sz="3200" i="1" spc="-5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a</a:t>
            </a:r>
            <a:r>
              <a:rPr sz="3200" i="1" spc="-6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source</a:t>
            </a:r>
            <a:r>
              <a:rPr sz="3200" i="1" spc="-5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of</a:t>
            </a:r>
            <a:r>
              <a:rPr sz="3200" i="1" spc="-6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it;</a:t>
            </a:r>
            <a:r>
              <a:rPr sz="3200" i="1" spc="-5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and</a:t>
            </a:r>
            <a:r>
              <a:rPr sz="3200" i="1" spc="-6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the</a:t>
            </a:r>
            <a:r>
              <a:rPr sz="3200" i="1" spc="-5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courts</a:t>
            </a:r>
            <a:r>
              <a:rPr sz="3200" i="1" spc="-50" dirty="0">
                <a:latin typeface="Calibri"/>
                <a:cs typeface="Calibri"/>
              </a:rPr>
              <a:t> </a:t>
            </a:r>
            <a:r>
              <a:rPr sz="3200" i="1" spc="-25" dirty="0">
                <a:latin typeface="Calibri"/>
                <a:cs typeface="Calibri"/>
              </a:rPr>
              <a:t>are </a:t>
            </a:r>
            <a:r>
              <a:rPr sz="3200" i="1" dirty="0">
                <a:latin typeface="Calibri"/>
                <a:cs typeface="Calibri"/>
              </a:rPr>
              <a:t>bound</a:t>
            </a:r>
            <a:r>
              <a:rPr sz="3200" i="1" spc="-5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to</a:t>
            </a:r>
            <a:r>
              <a:rPr sz="3200" i="1" spc="-5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follow</a:t>
            </a:r>
            <a:r>
              <a:rPr sz="3200" i="1" spc="-5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the</a:t>
            </a:r>
            <a:r>
              <a:rPr sz="3200" i="1" spc="-5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law</a:t>
            </a:r>
            <a:r>
              <a:rPr sz="3200" i="1" spc="-5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that</a:t>
            </a:r>
            <a:r>
              <a:rPr sz="3200" i="1" spc="-5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is</a:t>
            </a:r>
            <a:r>
              <a:rPr sz="3200" i="1" spc="-50" dirty="0">
                <a:latin typeface="Calibri"/>
                <a:cs typeface="Calibri"/>
              </a:rPr>
              <a:t> </a:t>
            </a:r>
            <a:r>
              <a:rPr sz="3200" i="1" spc="-25" dirty="0">
                <a:latin typeface="Calibri"/>
                <a:cs typeface="Calibri"/>
              </a:rPr>
              <a:t>so </a:t>
            </a:r>
            <a:r>
              <a:rPr sz="3200" i="1" spc="-10" dirty="0">
                <a:latin typeface="Calibri"/>
                <a:cs typeface="Calibri"/>
              </a:rPr>
              <a:t>established……….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23770" y="238759"/>
            <a:ext cx="469519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Meaning</a:t>
            </a:r>
            <a:r>
              <a:rPr spc="-90" dirty="0"/>
              <a:t> </a:t>
            </a:r>
            <a:r>
              <a:rPr dirty="0"/>
              <a:t>of</a:t>
            </a:r>
            <a:r>
              <a:rPr spc="-95" dirty="0"/>
              <a:t> </a:t>
            </a:r>
            <a:r>
              <a:rPr spc="-10" dirty="0"/>
              <a:t>Precedent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06500"/>
            <a:ext cx="7373620" cy="487934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marR="57785" indent="-342900">
              <a:lnSpc>
                <a:spcPct val="89900"/>
              </a:lnSpc>
              <a:spcBef>
                <a:spcPts val="459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Is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statement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 </a:t>
            </a:r>
            <a:r>
              <a:rPr sz="3000" b="1" dirty="0">
                <a:latin typeface="Calibri"/>
                <a:cs typeface="Calibri"/>
              </a:rPr>
              <a:t>Law</a:t>
            </a:r>
            <a:r>
              <a:rPr sz="3000" b="1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found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higher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judicial </a:t>
            </a:r>
            <a:r>
              <a:rPr sz="3000" dirty="0">
                <a:latin typeface="Calibri"/>
                <a:cs typeface="Calibri"/>
              </a:rPr>
              <a:t>decision,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followed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by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same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court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or </a:t>
            </a:r>
            <a:r>
              <a:rPr sz="3000" dirty="0">
                <a:latin typeface="Calibri"/>
                <a:cs typeface="Calibri"/>
              </a:rPr>
              <a:t>subordinate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court.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“law”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involves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speaks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20" dirty="0">
                <a:latin typeface="Calibri"/>
                <a:cs typeface="Calibri"/>
              </a:rPr>
              <a:t> </a:t>
            </a:r>
            <a:r>
              <a:rPr sz="3000" b="1" i="1" spc="-10" dirty="0">
                <a:latin typeface="Calibri"/>
                <a:cs typeface="Calibri"/>
              </a:rPr>
              <a:t>uniformity.</a:t>
            </a:r>
            <a:endParaRPr sz="3000">
              <a:latin typeface="Calibri"/>
              <a:cs typeface="Calibri"/>
            </a:endParaRPr>
          </a:p>
          <a:p>
            <a:pPr marL="355600" marR="22225" indent="-342900" algn="just">
              <a:lnSpc>
                <a:spcPct val="89900"/>
              </a:lnSpc>
              <a:spcBef>
                <a:spcPts val="75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The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judges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surely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could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hat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have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ignored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dirty="0">
                <a:latin typeface="Calibri"/>
                <a:cs typeface="Calibri"/>
              </a:rPr>
              <a:t>mores,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customs,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usages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habits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spc="-10" dirty="0">
                <a:latin typeface="Calibri"/>
                <a:cs typeface="Calibri"/>
              </a:rPr>
              <a:t>people.</a:t>
            </a:r>
            <a:endParaRPr sz="3000">
              <a:latin typeface="Calibri"/>
              <a:cs typeface="Calibri"/>
            </a:endParaRPr>
          </a:p>
          <a:p>
            <a:pPr marL="355600" marR="165735" indent="-342900">
              <a:lnSpc>
                <a:spcPct val="89900"/>
              </a:lnSpc>
              <a:spcBef>
                <a:spcPts val="75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b="1" i="1" dirty="0">
                <a:latin typeface="Calibri"/>
                <a:cs typeface="Calibri"/>
              </a:rPr>
              <a:t>In</a:t>
            </a:r>
            <a:r>
              <a:rPr sz="3000" b="1" i="1" spc="-70" dirty="0">
                <a:latin typeface="Calibri"/>
                <a:cs typeface="Calibri"/>
              </a:rPr>
              <a:t> </a:t>
            </a:r>
            <a:r>
              <a:rPr sz="3000" b="1" i="1" dirty="0">
                <a:latin typeface="Calibri"/>
                <a:cs typeface="Calibri"/>
              </a:rPr>
              <a:t>Common</a:t>
            </a:r>
            <a:r>
              <a:rPr sz="3000" b="1" i="1" spc="-65" dirty="0">
                <a:latin typeface="Calibri"/>
                <a:cs typeface="Calibri"/>
              </a:rPr>
              <a:t> </a:t>
            </a:r>
            <a:r>
              <a:rPr sz="3000" b="1" i="1" dirty="0">
                <a:latin typeface="Calibri"/>
                <a:cs typeface="Calibri"/>
              </a:rPr>
              <a:t>Law</a:t>
            </a:r>
            <a:r>
              <a:rPr sz="3000" b="1" i="1" spc="-70" dirty="0">
                <a:latin typeface="Calibri"/>
                <a:cs typeface="Calibri"/>
              </a:rPr>
              <a:t> </a:t>
            </a:r>
            <a:r>
              <a:rPr sz="3000" b="1" i="1" dirty="0">
                <a:latin typeface="Calibri"/>
                <a:cs typeface="Calibri"/>
              </a:rPr>
              <a:t>of</a:t>
            </a:r>
            <a:r>
              <a:rPr sz="3000" b="1" i="1" spc="-70" dirty="0">
                <a:latin typeface="Calibri"/>
                <a:cs typeface="Calibri"/>
              </a:rPr>
              <a:t> </a:t>
            </a:r>
            <a:r>
              <a:rPr sz="3000" b="1" i="1" dirty="0">
                <a:latin typeface="Calibri"/>
                <a:cs typeface="Calibri"/>
              </a:rPr>
              <a:t>England,</a:t>
            </a:r>
            <a:r>
              <a:rPr sz="3000" b="1" i="1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precedents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–to </a:t>
            </a:r>
            <a:r>
              <a:rPr sz="3000" dirty="0">
                <a:latin typeface="Calibri"/>
                <a:cs typeface="Calibri"/>
              </a:rPr>
              <a:t>some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extent,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based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recognized, </a:t>
            </a:r>
            <a:r>
              <a:rPr sz="3000" dirty="0">
                <a:latin typeface="Calibri"/>
                <a:cs typeface="Calibri"/>
              </a:rPr>
              <a:t>reasonable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time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honored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customs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and </a:t>
            </a:r>
            <a:r>
              <a:rPr sz="3000" dirty="0">
                <a:latin typeface="Calibri"/>
                <a:cs typeface="Calibri"/>
              </a:rPr>
              <a:t>usages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people.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>
              <a:lnSpc>
                <a:spcPct val="100000"/>
              </a:lnSpc>
              <a:spcBef>
                <a:spcPts val="100"/>
              </a:spcBef>
            </a:pPr>
            <a:r>
              <a:rPr dirty="0"/>
              <a:t>PRECEDENT</a:t>
            </a:r>
            <a:r>
              <a:rPr spc="-65" dirty="0"/>
              <a:t> </a:t>
            </a:r>
            <a:r>
              <a:rPr dirty="0"/>
              <a:t>AS</a:t>
            </a:r>
            <a:r>
              <a:rPr spc="-70" dirty="0"/>
              <a:t> </a:t>
            </a:r>
            <a:r>
              <a:rPr dirty="0"/>
              <a:t>A</a:t>
            </a:r>
            <a:r>
              <a:rPr spc="-60" dirty="0"/>
              <a:t> </a:t>
            </a:r>
            <a:r>
              <a:rPr dirty="0"/>
              <a:t>SOURCE</a:t>
            </a:r>
            <a:r>
              <a:rPr spc="-75" dirty="0"/>
              <a:t> </a:t>
            </a:r>
            <a:r>
              <a:rPr dirty="0"/>
              <a:t>OF</a:t>
            </a:r>
            <a:r>
              <a:rPr spc="-65" dirty="0"/>
              <a:t> </a:t>
            </a:r>
            <a:r>
              <a:rPr spc="-25" dirty="0"/>
              <a:t>LAW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847090"/>
            <a:ext cx="8290559" cy="540639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Precedent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speaks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with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authority</a:t>
            </a:r>
            <a:endParaRPr sz="3200">
              <a:latin typeface="Calibri"/>
              <a:cs typeface="Calibri"/>
            </a:endParaRPr>
          </a:p>
          <a:p>
            <a:pPr marL="355600" marR="212090" indent="-3429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Principle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becomes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binding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future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cases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thus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becomes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source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law.</a:t>
            </a:r>
            <a:endParaRPr sz="3200">
              <a:latin typeface="Calibri"/>
              <a:cs typeface="Calibri"/>
            </a:endParaRPr>
          </a:p>
          <a:p>
            <a:pPr marL="355600" marR="181610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An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established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rule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abide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former </a:t>
            </a:r>
            <a:r>
              <a:rPr sz="3200" b="1" dirty="0">
                <a:latin typeface="Calibri"/>
                <a:cs typeface="Calibri"/>
              </a:rPr>
              <a:t>precedents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where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same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points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come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again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litigation.</a:t>
            </a:r>
            <a:endParaRPr sz="3200">
              <a:latin typeface="Calibri"/>
              <a:cs typeface="Calibri"/>
            </a:endParaRPr>
          </a:p>
          <a:p>
            <a:pPr marL="355600" marR="330200" indent="-3429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Authoritative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precedents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legal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source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of </a:t>
            </a:r>
            <a:r>
              <a:rPr sz="3200" b="1" spc="-20" dirty="0">
                <a:latin typeface="Calibri"/>
                <a:cs typeface="Calibri"/>
              </a:rPr>
              <a:t>Law.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Persuasive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precedents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historical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source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of </a:t>
            </a:r>
            <a:r>
              <a:rPr sz="3200" b="1" dirty="0">
                <a:latin typeface="Calibri"/>
                <a:cs typeface="Calibri"/>
              </a:rPr>
              <a:t>law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(not</a:t>
            </a:r>
            <a:r>
              <a:rPr sz="3200" i="1" spc="-3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a</a:t>
            </a:r>
            <a:r>
              <a:rPr sz="3200" i="1" spc="-40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binding)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1935">
              <a:lnSpc>
                <a:spcPct val="100000"/>
              </a:lnSpc>
              <a:spcBef>
                <a:spcPts val="100"/>
              </a:spcBef>
            </a:pPr>
            <a:r>
              <a:rPr dirty="0"/>
              <a:t>Doctrine</a:t>
            </a:r>
            <a:r>
              <a:rPr spc="-95" dirty="0"/>
              <a:t> </a:t>
            </a:r>
            <a:r>
              <a:rPr dirty="0"/>
              <a:t>of</a:t>
            </a:r>
            <a:r>
              <a:rPr spc="-100" dirty="0"/>
              <a:t> </a:t>
            </a:r>
            <a:r>
              <a:rPr spc="-10" dirty="0"/>
              <a:t>Precedent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777240"/>
            <a:ext cx="8152130" cy="561975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4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Two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meanings</a:t>
            </a:r>
            <a:endParaRPr sz="3000">
              <a:latin typeface="Calibri"/>
              <a:cs typeface="Calibri"/>
            </a:endParaRPr>
          </a:p>
          <a:p>
            <a:pPr marL="355600" marR="546735" indent="-342900">
              <a:lnSpc>
                <a:spcPct val="10000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The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strict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sense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–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should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regarded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as </a:t>
            </a:r>
            <a:r>
              <a:rPr sz="3000" dirty="0">
                <a:latin typeface="Calibri"/>
                <a:cs typeface="Calibri"/>
              </a:rPr>
              <a:t>authoritative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should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followed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except</a:t>
            </a:r>
            <a:r>
              <a:rPr sz="3000" b="1" spc="-3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in </a:t>
            </a:r>
            <a:r>
              <a:rPr sz="3000" dirty="0">
                <a:latin typeface="Calibri"/>
                <a:cs typeface="Calibri"/>
              </a:rPr>
              <a:t>certain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circumstance.</a:t>
            </a:r>
            <a:endParaRPr sz="3000">
              <a:latin typeface="Calibri"/>
              <a:cs typeface="Calibri"/>
            </a:endParaRPr>
          </a:p>
          <a:p>
            <a:pPr marL="355600" marR="246379" indent="-342900">
              <a:lnSpc>
                <a:spcPct val="10000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The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loose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sense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–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reported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judgments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law </a:t>
            </a:r>
            <a:r>
              <a:rPr sz="3000" dirty="0">
                <a:latin typeface="Calibri"/>
                <a:cs typeface="Calibri"/>
              </a:rPr>
              <a:t>courts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meant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cited,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that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these </a:t>
            </a:r>
            <a:r>
              <a:rPr sz="3000" dirty="0">
                <a:latin typeface="Calibri"/>
                <a:cs typeface="Calibri"/>
              </a:rPr>
              <a:t>judgments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will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b="1" i="1" dirty="0">
                <a:latin typeface="Calibri"/>
                <a:cs typeface="Calibri"/>
              </a:rPr>
              <a:t>probably</a:t>
            </a:r>
            <a:r>
              <a:rPr sz="3000" b="1" i="1" spc="-75" dirty="0">
                <a:latin typeface="Calibri"/>
                <a:cs typeface="Calibri"/>
              </a:rPr>
              <a:t> </a:t>
            </a:r>
            <a:r>
              <a:rPr sz="3000" b="1" i="1" dirty="0">
                <a:latin typeface="Calibri"/>
                <a:cs typeface="Calibri"/>
              </a:rPr>
              <a:t>be</a:t>
            </a:r>
            <a:r>
              <a:rPr sz="3000" b="1" i="1" spc="-80" dirty="0">
                <a:latin typeface="Calibri"/>
                <a:cs typeface="Calibri"/>
              </a:rPr>
              <a:t> </a:t>
            </a:r>
            <a:r>
              <a:rPr sz="3000" b="1" i="1" dirty="0">
                <a:latin typeface="Calibri"/>
                <a:cs typeface="Calibri"/>
              </a:rPr>
              <a:t>followed</a:t>
            </a:r>
            <a:r>
              <a:rPr sz="3000" b="1" i="1" spc="-80" dirty="0">
                <a:latin typeface="Calibri"/>
                <a:cs typeface="Calibri"/>
              </a:rPr>
              <a:t> </a:t>
            </a:r>
            <a:r>
              <a:rPr sz="3000" b="1" i="1" dirty="0">
                <a:latin typeface="Calibri"/>
                <a:cs typeface="Calibri"/>
              </a:rPr>
              <a:t>by</a:t>
            </a:r>
            <a:r>
              <a:rPr sz="3000" b="1" i="1" spc="-75" dirty="0">
                <a:latin typeface="Calibri"/>
                <a:cs typeface="Calibri"/>
              </a:rPr>
              <a:t> </a:t>
            </a:r>
            <a:r>
              <a:rPr sz="3000" b="1" i="1" spc="-25" dirty="0">
                <a:latin typeface="Calibri"/>
                <a:cs typeface="Calibri"/>
              </a:rPr>
              <a:t>the </a:t>
            </a:r>
            <a:r>
              <a:rPr sz="3000" b="1" i="1" spc="-10" dirty="0">
                <a:latin typeface="Calibri"/>
                <a:cs typeface="Calibri"/>
              </a:rPr>
              <a:t>judges.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4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Carry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some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legal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principles.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4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Legal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principles—</a:t>
            </a:r>
            <a:r>
              <a:rPr sz="3000" i="1" dirty="0">
                <a:latin typeface="Calibri"/>
                <a:cs typeface="Calibri"/>
              </a:rPr>
              <a:t>ratio</a:t>
            </a:r>
            <a:r>
              <a:rPr sz="3000" i="1" spc="-2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decidendi</a:t>
            </a:r>
            <a:r>
              <a:rPr sz="3000" i="1" spc="-2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(question</a:t>
            </a:r>
            <a:r>
              <a:rPr sz="3000" i="1" spc="-1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of</a:t>
            </a:r>
            <a:r>
              <a:rPr sz="3000" i="1" spc="-30" dirty="0">
                <a:latin typeface="Calibri"/>
                <a:cs typeface="Calibri"/>
              </a:rPr>
              <a:t> </a:t>
            </a:r>
            <a:r>
              <a:rPr sz="3000" i="1" spc="-20" dirty="0">
                <a:latin typeface="Calibri"/>
                <a:cs typeface="Calibri"/>
              </a:rPr>
              <a:t>Law)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5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i="1" dirty="0">
                <a:latin typeface="Calibri"/>
                <a:cs typeface="Calibri"/>
              </a:rPr>
              <a:t>The</a:t>
            </a:r>
            <a:r>
              <a:rPr sz="3000" i="1" spc="-2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ratio</a:t>
            </a:r>
            <a:r>
              <a:rPr sz="3000" i="1" spc="-2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decidendi</a:t>
            </a:r>
            <a:r>
              <a:rPr sz="3000" i="1" spc="-1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is</a:t>
            </a:r>
            <a:r>
              <a:rPr sz="3000" i="1" spc="-2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the</a:t>
            </a:r>
            <a:r>
              <a:rPr sz="3000" i="1" spc="-1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heart</a:t>
            </a:r>
            <a:r>
              <a:rPr sz="3000" i="1" spc="-1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of</a:t>
            </a:r>
            <a:r>
              <a:rPr sz="3000" i="1" spc="-1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a</a:t>
            </a:r>
            <a:r>
              <a:rPr sz="3000" i="1" spc="-10" dirty="0">
                <a:latin typeface="Calibri"/>
                <a:cs typeface="Calibri"/>
              </a:rPr>
              <a:t> precedent.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5280" y="276859"/>
            <a:ext cx="592963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Nature</a:t>
            </a:r>
            <a:r>
              <a:rPr spc="-120" dirty="0"/>
              <a:t> </a:t>
            </a:r>
            <a:r>
              <a:rPr dirty="0"/>
              <a:t>of</a:t>
            </a:r>
            <a:r>
              <a:rPr spc="-114" dirty="0"/>
              <a:t> </a:t>
            </a:r>
            <a:r>
              <a:rPr dirty="0"/>
              <a:t>judicial</a:t>
            </a:r>
            <a:r>
              <a:rPr spc="-110" dirty="0"/>
              <a:t> </a:t>
            </a:r>
            <a:r>
              <a:rPr spc="-10" dirty="0"/>
              <a:t>precedent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80820"/>
            <a:ext cx="7149465" cy="3742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Is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purely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constitutive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nature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never abrogative.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Create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but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cannot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alter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it.</a:t>
            </a:r>
            <a:endParaRPr sz="3200">
              <a:latin typeface="Calibri"/>
              <a:cs typeface="Calibri"/>
            </a:endParaRPr>
          </a:p>
          <a:p>
            <a:pPr marL="355600" marR="34925" indent="-3429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Judges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liberty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put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their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own </a:t>
            </a:r>
            <a:r>
              <a:rPr sz="3200" spc="-10" dirty="0">
                <a:latin typeface="Calibri"/>
                <a:cs typeface="Calibri"/>
              </a:rPr>
              <a:t>views.</a:t>
            </a:r>
            <a:endParaRPr sz="3200">
              <a:latin typeface="Calibri"/>
              <a:cs typeface="Calibri"/>
            </a:endParaRPr>
          </a:p>
          <a:p>
            <a:pPr marL="355600" marR="549275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Judges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fill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gaps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remove </a:t>
            </a:r>
            <a:r>
              <a:rPr sz="3200" dirty="0">
                <a:latin typeface="Calibri"/>
                <a:cs typeface="Calibri"/>
              </a:rPr>
              <a:t>imperfections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existing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laws.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5229" y="238759"/>
            <a:ext cx="4189729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Kinds</a:t>
            </a:r>
            <a:r>
              <a:rPr spc="-50" dirty="0"/>
              <a:t> </a:t>
            </a:r>
            <a:r>
              <a:rPr dirty="0"/>
              <a:t>of</a:t>
            </a:r>
            <a:r>
              <a:rPr spc="-55" dirty="0"/>
              <a:t> </a:t>
            </a:r>
            <a:r>
              <a:rPr spc="-10" dirty="0"/>
              <a:t>precedents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853440"/>
            <a:ext cx="5902960" cy="112776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3000" b="1" dirty="0">
                <a:latin typeface="Calibri"/>
                <a:cs typeface="Calibri"/>
              </a:rPr>
              <a:t>Four</a:t>
            </a:r>
            <a:r>
              <a:rPr sz="3000" b="1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types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precedents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3000" spc="-20" dirty="0">
                <a:latin typeface="Calibri"/>
                <a:cs typeface="Calibri"/>
              </a:rPr>
              <a:t>1)</a:t>
            </a:r>
            <a:r>
              <a:rPr sz="3000" spc="-409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Declaratory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original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precedents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936750"/>
            <a:ext cx="159385" cy="112776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3000" spc="-50" dirty="0">
                <a:latin typeface="Arial MT"/>
                <a:cs typeface="Arial MT"/>
              </a:rPr>
              <a:t>•</a:t>
            </a:r>
            <a:endParaRPr sz="3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3000" spc="-50" dirty="0">
                <a:latin typeface="Arial MT"/>
                <a:cs typeface="Arial MT"/>
              </a:rPr>
              <a:t>•</a:t>
            </a:r>
            <a:endParaRPr sz="30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8839" y="1955800"/>
            <a:ext cx="7103109" cy="158623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273050">
              <a:lnSpc>
                <a:spcPct val="100000"/>
              </a:lnSpc>
              <a:spcBef>
                <a:spcPts val="850"/>
              </a:spcBef>
            </a:pPr>
            <a:r>
              <a:rPr sz="3000" b="1" dirty="0">
                <a:latin typeface="Calibri"/>
                <a:cs typeface="Calibri"/>
              </a:rPr>
              <a:t>Create</a:t>
            </a:r>
            <a:r>
              <a:rPr sz="3000" b="1" spc="-3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law</a:t>
            </a:r>
            <a:r>
              <a:rPr sz="3000" b="1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original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precedents</a:t>
            </a:r>
            <a:endParaRPr sz="3000">
              <a:latin typeface="Calibri"/>
              <a:cs typeface="Calibri"/>
            </a:endParaRPr>
          </a:p>
          <a:p>
            <a:pPr marL="12700" marR="5080" indent="260350">
              <a:lnSpc>
                <a:spcPts val="3590"/>
              </a:lnSpc>
              <a:spcBef>
                <a:spcPts val="860"/>
              </a:spcBef>
            </a:pPr>
            <a:r>
              <a:rPr sz="3000" b="1" dirty="0">
                <a:latin typeface="Calibri"/>
                <a:cs typeface="Calibri"/>
              </a:rPr>
              <a:t>Declaratory</a:t>
            </a:r>
            <a:r>
              <a:rPr sz="3000" b="1" spc="-5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of</a:t>
            </a:r>
            <a:r>
              <a:rPr sz="3000" b="1" spc="-5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existing</a:t>
            </a:r>
            <a:r>
              <a:rPr sz="3000" b="1" spc="-4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laws</a:t>
            </a:r>
            <a:r>
              <a:rPr sz="3000" b="1" spc="-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declaratory precedents.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3517900"/>
            <a:ext cx="7769225" cy="268859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3000" spc="-20" dirty="0">
                <a:latin typeface="Calibri"/>
                <a:cs typeface="Calibri"/>
              </a:rPr>
              <a:t>2)</a:t>
            </a:r>
            <a:r>
              <a:rPr sz="3000" spc="-409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Persuasive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Precedents</a:t>
            </a:r>
            <a:endParaRPr sz="3000">
              <a:latin typeface="Calibri"/>
              <a:cs typeface="Calibri"/>
            </a:endParaRPr>
          </a:p>
          <a:p>
            <a:pPr marL="441325" indent="-428625">
              <a:lnSpc>
                <a:spcPct val="100000"/>
              </a:lnSpc>
              <a:spcBef>
                <a:spcPts val="740"/>
              </a:spcBef>
              <a:buFont typeface="Arial MT"/>
              <a:buChar char="•"/>
              <a:tabLst>
                <a:tab pos="441325" algn="l"/>
              </a:tabLst>
            </a:pPr>
            <a:r>
              <a:rPr sz="3000" dirty="0">
                <a:latin typeface="Calibri"/>
                <a:cs typeface="Calibri"/>
              </a:rPr>
              <a:t>judges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under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no</a:t>
            </a:r>
            <a:r>
              <a:rPr sz="3000" b="1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obligation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follow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5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But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they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must</a:t>
            </a:r>
            <a:r>
              <a:rPr sz="3000" b="1" spc="-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take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into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consideration.</a:t>
            </a: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b="1" dirty="0">
                <a:latin typeface="Calibri"/>
                <a:cs typeface="Calibri"/>
              </a:rPr>
              <a:t>In</a:t>
            </a:r>
            <a:r>
              <a:rPr sz="3000" b="1" spc="-5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India,</a:t>
            </a:r>
            <a:r>
              <a:rPr sz="3000" b="1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decision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High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Court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only </a:t>
            </a:r>
            <a:r>
              <a:rPr sz="3000" dirty="0">
                <a:latin typeface="Calibri"/>
                <a:cs typeface="Calibri"/>
              </a:rPr>
              <a:t>persuasive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precedents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other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High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Courts.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364490"/>
            <a:ext cx="8134350" cy="5844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Calibri"/>
                <a:cs typeface="Calibri"/>
              </a:rPr>
              <a:t>3)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Absolutely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Authoritative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precedents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40"/>
              </a:spcBef>
            </a:pPr>
            <a:endParaRPr sz="3200">
              <a:latin typeface="Calibri"/>
              <a:cs typeface="Calibri"/>
            </a:endParaRPr>
          </a:p>
          <a:p>
            <a:pPr marL="355600" marR="282575" indent="-342900">
              <a:lnSpc>
                <a:spcPct val="89900"/>
              </a:lnSpc>
              <a:buChar char="•"/>
              <a:tabLst>
                <a:tab pos="355600" algn="l"/>
                <a:tab pos="537845" algn="l"/>
              </a:tabLst>
            </a:pPr>
            <a:r>
              <a:rPr sz="4800" baseline="2604" dirty="0">
                <a:latin typeface="Arial MT"/>
                <a:cs typeface="Arial MT"/>
              </a:rPr>
              <a:t>	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precedent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said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authoritative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–the </a:t>
            </a:r>
            <a:r>
              <a:rPr sz="3200" dirty="0">
                <a:latin typeface="Calibri"/>
                <a:cs typeface="Calibri"/>
              </a:rPr>
              <a:t>court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which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cited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is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to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bound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to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follow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it </a:t>
            </a:r>
            <a:r>
              <a:rPr sz="3200" dirty="0">
                <a:latin typeface="Calibri"/>
                <a:cs typeface="Calibri"/>
              </a:rPr>
              <a:t>irrespective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fact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that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court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doesn’t </a:t>
            </a:r>
            <a:r>
              <a:rPr sz="3200" b="1" dirty="0">
                <a:latin typeface="Calibri"/>
                <a:cs typeface="Calibri"/>
              </a:rPr>
              <a:t>agree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with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that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decision.</a:t>
            </a:r>
            <a:endParaRPr sz="3200">
              <a:latin typeface="Calibri"/>
              <a:cs typeface="Calibri"/>
            </a:endParaRPr>
          </a:p>
          <a:p>
            <a:pPr marL="355600" marR="107950" indent="-342900">
              <a:lnSpc>
                <a:spcPts val="3460"/>
              </a:lnSpc>
              <a:spcBef>
                <a:spcPts val="84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AAPs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,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binding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character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precedents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are </a:t>
            </a:r>
            <a:r>
              <a:rPr sz="3200" spc="-10" dirty="0">
                <a:latin typeface="Calibri"/>
                <a:cs typeface="Calibri"/>
              </a:rPr>
              <a:t>absolute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ts val="345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In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India</a:t>
            </a:r>
            <a:r>
              <a:rPr sz="3200" dirty="0">
                <a:latin typeface="Calibri"/>
                <a:cs typeface="Calibri"/>
              </a:rPr>
              <a:t>,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every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absolutely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bound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decision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superior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itself.</a:t>
            </a:r>
            <a:endParaRPr sz="3200">
              <a:latin typeface="Calibri"/>
              <a:cs typeface="Calibri"/>
            </a:endParaRPr>
          </a:p>
          <a:p>
            <a:pPr marL="355600" marR="848994" indent="-342900">
              <a:lnSpc>
                <a:spcPts val="346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E.g.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single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judge—</a:t>
            </a:r>
            <a:r>
              <a:rPr sz="3200" dirty="0">
                <a:latin typeface="Calibri"/>
                <a:cs typeface="Calibri"/>
              </a:rPr>
              <a:t>divisional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judges---</a:t>
            </a:r>
            <a:r>
              <a:rPr sz="3200" spc="-20" dirty="0">
                <a:latin typeface="Calibri"/>
                <a:cs typeface="Calibri"/>
              </a:rPr>
              <a:t>full </a:t>
            </a:r>
            <a:r>
              <a:rPr sz="3200" dirty="0">
                <a:latin typeface="Calibri"/>
                <a:cs typeface="Calibri"/>
              </a:rPr>
              <a:t>bench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judges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320040"/>
            <a:ext cx="7640320" cy="552831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3000" b="1" dirty="0">
                <a:latin typeface="Calibri"/>
                <a:cs typeface="Calibri"/>
              </a:rPr>
              <a:t>4)</a:t>
            </a:r>
            <a:r>
              <a:rPr sz="3000" b="1" spc="-50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Conditionally</a:t>
            </a:r>
            <a:r>
              <a:rPr sz="3000" b="1" spc="-4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Authoritative</a:t>
            </a:r>
            <a:r>
              <a:rPr sz="3000" b="1" spc="-4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Precedents</a:t>
            </a:r>
            <a:endParaRPr sz="3000">
              <a:latin typeface="Calibri"/>
              <a:cs typeface="Calibri"/>
            </a:endParaRPr>
          </a:p>
          <a:p>
            <a:pPr marL="355600" marR="261620" indent="-342900">
              <a:lnSpc>
                <a:spcPts val="3240"/>
              </a:lnSpc>
              <a:spcBef>
                <a:spcPts val="78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Is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which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though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ordinarily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binding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dirty="0">
                <a:latin typeface="Calibri"/>
                <a:cs typeface="Calibri"/>
              </a:rPr>
              <a:t>court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which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it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cited.</a:t>
            </a:r>
            <a:endParaRPr sz="3000">
              <a:latin typeface="Calibri"/>
              <a:cs typeface="Calibri"/>
            </a:endParaRPr>
          </a:p>
          <a:p>
            <a:pPr marL="355600" marR="1758950" indent="-342900">
              <a:lnSpc>
                <a:spcPts val="324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Is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liable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disregarded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certain circumstances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3000" b="1" dirty="0">
                <a:latin typeface="Calibri"/>
                <a:cs typeface="Calibri"/>
              </a:rPr>
              <a:t>Doctrines</a:t>
            </a:r>
            <a:r>
              <a:rPr sz="3000" b="1" spc="-7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of</a:t>
            </a:r>
            <a:r>
              <a:rPr sz="3000" b="1" spc="-7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Precedent</a:t>
            </a:r>
            <a:r>
              <a:rPr sz="3000" b="1" spc="-6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in</a:t>
            </a:r>
            <a:r>
              <a:rPr sz="3000" b="1" spc="-7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Tribunals</a:t>
            </a:r>
            <a:r>
              <a:rPr sz="3000" b="1" spc="-6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of</a:t>
            </a:r>
            <a:r>
              <a:rPr sz="3000" b="1" spc="-70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India</a:t>
            </a: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ts val="3240"/>
              </a:lnSpc>
              <a:spcBef>
                <a:spcPts val="78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If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Bench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Tribunal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wishes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take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20" dirty="0">
                <a:latin typeface="Calibri"/>
                <a:cs typeface="Calibri"/>
              </a:rPr>
              <a:t> view </a:t>
            </a:r>
            <a:r>
              <a:rPr sz="3000" b="1" dirty="0">
                <a:latin typeface="Calibri"/>
                <a:cs typeface="Calibri"/>
              </a:rPr>
              <a:t>different</a:t>
            </a:r>
            <a:r>
              <a:rPr sz="3000" b="1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from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taken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by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earlier Bench,</a:t>
            </a:r>
            <a:endParaRPr sz="3000">
              <a:latin typeface="Calibri"/>
              <a:cs typeface="Calibri"/>
            </a:endParaRPr>
          </a:p>
          <a:p>
            <a:pPr marL="355600" marR="34925" indent="-342900">
              <a:lnSpc>
                <a:spcPts val="324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Propriety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demands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that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it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should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place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dirty="0">
                <a:latin typeface="Calibri"/>
                <a:cs typeface="Calibri"/>
              </a:rPr>
              <a:t>matter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before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president</a:t>
            </a:r>
            <a:r>
              <a:rPr sz="3000" b="1" spc="-5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of</a:t>
            </a:r>
            <a:r>
              <a:rPr sz="3000" b="1" spc="-6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the</a:t>
            </a:r>
            <a:r>
              <a:rPr sz="3000" b="1" spc="-5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Tribunal</a:t>
            </a:r>
            <a:r>
              <a:rPr sz="3000" b="1" spc="-2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so </a:t>
            </a:r>
            <a:r>
              <a:rPr sz="3000" dirty="0">
                <a:latin typeface="Calibri"/>
                <a:cs typeface="Calibri"/>
              </a:rPr>
              <a:t>that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case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referred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larger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bench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158750"/>
            <a:ext cx="7953375" cy="589788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3200" b="1" dirty="0">
                <a:latin typeface="Calibri"/>
                <a:cs typeface="Calibri"/>
              </a:rPr>
              <a:t>Doctrine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Precedent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in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High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Courts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India</a:t>
            </a:r>
            <a:endParaRPr sz="3200">
              <a:latin typeface="Calibri"/>
              <a:cs typeface="Calibri"/>
            </a:endParaRPr>
          </a:p>
          <a:p>
            <a:pPr marL="355600" marR="328930" indent="-342900">
              <a:lnSpc>
                <a:spcPts val="3450"/>
              </a:lnSpc>
              <a:spcBef>
                <a:spcPts val="86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decisions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high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Court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binding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on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all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subordinate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Courts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Tribunals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within </a:t>
            </a:r>
            <a:r>
              <a:rPr sz="3200" dirty="0">
                <a:latin typeface="Calibri"/>
                <a:cs typeface="Calibri"/>
              </a:rPr>
              <a:t>its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jurisdiction</a:t>
            </a:r>
            <a:endParaRPr sz="3200">
              <a:latin typeface="Calibri"/>
              <a:cs typeface="Calibri"/>
            </a:endParaRPr>
          </a:p>
          <a:p>
            <a:pPr marL="355600" marR="167005" indent="-342900">
              <a:lnSpc>
                <a:spcPct val="9000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One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High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have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only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persuasive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value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which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within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jurisdiction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another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High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Court.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conflict,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superior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always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prevail.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ts val="3460"/>
              </a:lnSpc>
              <a:spcBef>
                <a:spcPts val="844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Decision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later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time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follow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appeals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are </a:t>
            </a:r>
            <a:r>
              <a:rPr sz="3200" dirty="0">
                <a:latin typeface="Calibri"/>
                <a:cs typeface="Calibri"/>
              </a:rPr>
              <a:t>heard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single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judge—</a:t>
            </a:r>
            <a:r>
              <a:rPr sz="3200" dirty="0">
                <a:latin typeface="Calibri"/>
                <a:cs typeface="Calibri"/>
              </a:rPr>
              <a:t>but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conflict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ts val="3400"/>
              </a:lnSpc>
            </a:pPr>
            <a:r>
              <a:rPr sz="3200" spc="-10" dirty="0">
                <a:latin typeface="Calibri"/>
                <a:cs typeface="Calibri"/>
              </a:rPr>
              <a:t>-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10" dirty="0">
                <a:latin typeface="Calibri"/>
                <a:cs typeface="Calibri"/>
              </a:rPr>
              <a:t>-</a:t>
            </a:r>
            <a:r>
              <a:rPr sz="3200" dirty="0">
                <a:latin typeface="Calibri"/>
                <a:cs typeface="Calibri"/>
              </a:rPr>
              <a:t>referred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larger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bench.</a:t>
            </a:r>
            <a:endParaRPr sz="3200">
              <a:latin typeface="Calibri"/>
              <a:cs typeface="Calibri"/>
            </a:endParaRPr>
          </a:p>
          <a:p>
            <a:pPr marL="5499100">
              <a:lnSpc>
                <a:spcPct val="100000"/>
              </a:lnSpc>
              <a:spcBef>
                <a:spcPts val="409"/>
              </a:spcBef>
            </a:pPr>
            <a:r>
              <a:rPr sz="3200" spc="-10" dirty="0">
                <a:latin typeface="Calibri"/>
                <a:cs typeface="Calibri"/>
              </a:rPr>
              <a:t>Conti……..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158750"/>
            <a:ext cx="7879715" cy="579628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52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Government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India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1935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2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b="1" dirty="0">
                <a:latin typeface="Calibri"/>
                <a:cs typeface="Calibri"/>
              </a:rPr>
              <a:t>Section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212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above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Act--</a:t>
            </a:r>
            <a:r>
              <a:rPr sz="3200" spc="-50" dirty="0">
                <a:latin typeface="Calibri"/>
                <a:cs typeface="Calibri"/>
              </a:rPr>
              <a:t>-</a:t>
            </a:r>
            <a:endParaRPr sz="3200">
              <a:latin typeface="Calibri"/>
              <a:cs typeface="Calibri"/>
            </a:endParaRPr>
          </a:p>
          <a:p>
            <a:pPr marL="355600" marR="204470" indent="-342900">
              <a:lnSpc>
                <a:spcPts val="3450"/>
              </a:lnSpc>
              <a:spcBef>
                <a:spcPts val="850"/>
              </a:spcBef>
            </a:pPr>
            <a:r>
              <a:rPr sz="3200" i="1" dirty="0">
                <a:latin typeface="Calibri"/>
                <a:cs typeface="Calibri"/>
              </a:rPr>
              <a:t>The</a:t>
            </a:r>
            <a:r>
              <a:rPr sz="3200" i="1" spc="-8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federal</a:t>
            </a:r>
            <a:r>
              <a:rPr sz="3200" i="1" spc="-8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Court</a:t>
            </a:r>
            <a:r>
              <a:rPr sz="3200" i="1" spc="-9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binding</a:t>
            </a:r>
            <a:r>
              <a:rPr sz="3200" i="1" spc="-9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and</a:t>
            </a:r>
            <a:r>
              <a:rPr sz="3200" i="1" spc="-9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they</a:t>
            </a:r>
            <a:r>
              <a:rPr sz="3200" i="1" spc="-8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continue</a:t>
            </a:r>
            <a:r>
              <a:rPr sz="3200" i="1" spc="-85" dirty="0">
                <a:latin typeface="Calibri"/>
                <a:cs typeface="Calibri"/>
              </a:rPr>
              <a:t> </a:t>
            </a:r>
            <a:r>
              <a:rPr sz="3200" i="1" spc="-25" dirty="0">
                <a:latin typeface="Calibri"/>
                <a:cs typeface="Calibri"/>
              </a:rPr>
              <a:t>to </a:t>
            </a:r>
            <a:r>
              <a:rPr sz="3200" i="1" dirty="0">
                <a:latin typeface="Calibri"/>
                <a:cs typeface="Calibri"/>
              </a:rPr>
              <a:t>be</a:t>
            </a:r>
            <a:r>
              <a:rPr sz="3200" i="1" spc="-6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so</a:t>
            </a:r>
            <a:r>
              <a:rPr sz="3200" i="1" spc="-6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even</a:t>
            </a:r>
            <a:r>
              <a:rPr sz="3200" i="1" spc="-6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after</a:t>
            </a:r>
            <a:r>
              <a:rPr sz="3200" i="1" spc="-5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1950</a:t>
            </a:r>
            <a:r>
              <a:rPr sz="3200" i="1" spc="-6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by</a:t>
            </a:r>
            <a:r>
              <a:rPr sz="3200" i="1" spc="-6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the</a:t>
            </a:r>
            <a:r>
              <a:rPr sz="3200" i="1" spc="-5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authority</a:t>
            </a:r>
            <a:r>
              <a:rPr sz="3200" i="1" spc="-65" dirty="0">
                <a:latin typeface="Calibri"/>
                <a:cs typeface="Calibri"/>
              </a:rPr>
              <a:t> </a:t>
            </a:r>
            <a:r>
              <a:rPr sz="3200" i="1" spc="-25" dirty="0">
                <a:latin typeface="Calibri"/>
                <a:cs typeface="Calibri"/>
              </a:rPr>
              <a:t>of </a:t>
            </a:r>
            <a:r>
              <a:rPr sz="3200" b="1" i="1" dirty="0">
                <a:latin typeface="Calibri"/>
                <a:cs typeface="Calibri"/>
              </a:rPr>
              <a:t>Article</a:t>
            </a:r>
            <a:r>
              <a:rPr sz="3200" b="1" i="1" spc="-80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225,Article</a:t>
            </a:r>
            <a:r>
              <a:rPr sz="3200" b="1" i="1" spc="-70" dirty="0">
                <a:latin typeface="Calibri"/>
                <a:cs typeface="Calibri"/>
              </a:rPr>
              <a:t> </a:t>
            </a:r>
            <a:r>
              <a:rPr sz="3200" b="1" i="1" spc="-25" dirty="0">
                <a:latin typeface="Calibri"/>
                <a:cs typeface="Calibri"/>
              </a:rPr>
              <a:t>395</a:t>
            </a:r>
            <a:endParaRPr sz="3200">
              <a:latin typeface="Calibri"/>
              <a:cs typeface="Calibri"/>
            </a:endParaRPr>
          </a:p>
          <a:p>
            <a:pPr marL="355600" marR="24130" indent="-342900">
              <a:lnSpc>
                <a:spcPts val="3450"/>
              </a:lnSpc>
              <a:spcBef>
                <a:spcPts val="810"/>
              </a:spcBef>
            </a:pPr>
            <a:r>
              <a:rPr sz="3200" i="1" dirty="0">
                <a:latin typeface="Calibri"/>
                <a:cs typeface="Calibri"/>
              </a:rPr>
              <a:t>Subject</a:t>
            </a:r>
            <a:r>
              <a:rPr sz="3200" i="1" spc="-10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to</a:t>
            </a:r>
            <a:r>
              <a:rPr sz="3200" i="1" spc="-10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the</a:t>
            </a:r>
            <a:r>
              <a:rPr sz="3200" i="1" spc="-10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provision……….the</a:t>
            </a:r>
            <a:r>
              <a:rPr sz="3200" i="1" spc="-50" dirty="0">
                <a:latin typeface="Calibri"/>
                <a:cs typeface="Calibri"/>
              </a:rPr>
              <a:t> </a:t>
            </a:r>
            <a:r>
              <a:rPr sz="3200" b="1" i="1" spc="-25" dirty="0">
                <a:latin typeface="Calibri"/>
                <a:cs typeface="Calibri"/>
              </a:rPr>
              <a:t>law </a:t>
            </a:r>
            <a:r>
              <a:rPr sz="3200" b="1" i="1" dirty="0">
                <a:latin typeface="Calibri"/>
                <a:cs typeface="Calibri"/>
              </a:rPr>
              <a:t>administered</a:t>
            </a:r>
            <a:r>
              <a:rPr sz="3200" b="1" i="1" spc="-5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in</a:t>
            </a:r>
            <a:r>
              <a:rPr sz="3200" i="1" spc="-9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any</a:t>
            </a:r>
            <a:r>
              <a:rPr sz="3200" i="1" spc="-7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existing</a:t>
            </a:r>
            <a:r>
              <a:rPr sz="3200" i="1" spc="-8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High</a:t>
            </a:r>
            <a:r>
              <a:rPr sz="3200" i="1" spc="-75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Court..shall </a:t>
            </a:r>
            <a:r>
              <a:rPr sz="3200" i="1" dirty="0">
                <a:latin typeface="Calibri"/>
                <a:cs typeface="Calibri"/>
              </a:rPr>
              <a:t>be</a:t>
            </a:r>
            <a:r>
              <a:rPr sz="3200" i="1" spc="-7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same</a:t>
            </a:r>
            <a:r>
              <a:rPr sz="3200" i="1" spc="-7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as</a:t>
            </a:r>
            <a:r>
              <a:rPr sz="3200" i="1" spc="-7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immediately</a:t>
            </a:r>
            <a:r>
              <a:rPr sz="3200" i="1" spc="-7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before</a:t>
            </a:r>
            <a:r>
              <a:rPr sz="3200" i="1" spc="-80" dirty="0">
                <a:latin typeface="Calibri"/>
                <a:cs typeface="Calibri"/>
              </a:rPr>
              <a:t> </a:t>
            </a:r>
            <a:r>
              <a:rPr sz="3200" i="1" spc="-25" dirty="0">
                <a:latin typeface="Calibri"/>
                <a:cs typeface="Calibri"/>
              </a:rPr>
              <a:t>the </a:t>
            </a:r>
            <a:r>
              <a:rPr sz="3200" i="1" spc="-10" dirty="0">
                <a:latin typeface="Calibri"/>
                <a:cs typeface="Calibri"/>
              </a:rPr>
              <a:t>commencement</a:t>
            </a:r>
            <a:r>
              <a:rPr sz="3200" i="1" spc="-7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of</a:t>
            </a:r>
            <a:r>
              <a:rPr sz="3200" i="1" spc="-7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this</a:t>
            </a:r>
            <a:r>
              <a:rPr sz="3200" i="1" spc="-75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constitution.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ts val="3450"/>
              </a:lnSpc>
              <a:spcBef>
                <a:spcPts val="81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Conflict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between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pre-constitution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privy </a:t>
            </a:r>
            <a:r>
              <a:rPr sz="3200" dirty="0">
                <a:latin typeface="Calibri"/>
                <a:cs typeface="Calibri"/>
              </a:rPr>
              <a:t>council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decision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Federal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decision, </a:t>
            </a:r>
            <a:r>
              <a:rPr sz="3200" b="1" dirty="0">
                <a:latin typeface="Calibri"/>
                <a:cs typeface="Calibri"/>
              </a:rPr>
              <a:t>Privy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Council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that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would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prevail.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4880" y="48259"/>
            <a:ext cx="74752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1140" marR="5080" indent="-275844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The</a:t>
            </a:r>
            <a:r>
              <a:rPr sz="3600" spc="-80" dirty="0"/>
              <a:t> </a:t>
            </a:r>
            <a:r>
              <a:rPr sz="3600" dirty="0"/>
              <a:t>Supreme</a:t>
            </a:r>
            <a:r>
              <a:rPr sz="3600" spc="-80" dirty="0"/>
              <a:t> </a:t>
            </a:r>
            <a:r>
              <a:rPr sz="3600" dirty="0"/>
              <a:t>Court</a:t>
            </a:r>
            <a:r>
              <a:rPr sz="3600" spc="-80" dirty="0"/>
              <a:t> </a:t>
            </a:r>
            <a:r>
              <a:rPr sz="3600" dirty="0"/>
              <a:t>and</a:t>
            </a:r>
            <a:r>
              <a:rPr sz="3600" spc="-85" dirty="0"/>
              <a:t> </a:t>
            </a:r>
            <a:r>
              <a:rPr sz="3600" dirty="0"/>
              <a:t>the</a:t>
            </a:r>
            <a:r>
              <a:rPr sz="3600" spc="-90" dirty="0"/>
              <a:t> </a:t>
            </a:r>
            <a:r>
              <a:rPr sz="3600" dirty="0"/>
              <a:t>Doctrine</a:t>
            </a:r>
            <a:r>
              <a:rPr sz="3600" spc="-85" dirty="0"/>
              <a:t> </a:t>
            </a:r>
            <a:r>
              <a:rPr sz="3600" spc="-25" dirty="0"/>
              <a:t>of </a:t>
            </a:r>
            <a:r>
              <a:rPr sz="3600" spc="-10" dirty="0"/>
              <a:t>Precedent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35940" y="1151889"/>
            <a:ext cx="8041640" cy="481584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50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Supreme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Court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–1950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ts val="3450"/>
              </a:lnSpc>
              <a:spcBef>
                <a:spcPts val="85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Highest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Court,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law</a:t>
            </a:r>
            <a:r>
              <a:rPr sz="3200" i="1" spc="-7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declared</a:t>
            </a:r>
            <a:r>
              <a:rPr sz="3200" i="1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binding </a:t>
            </a:r>
            <a:r>
              <a:rPr sz="3200" dirty="0">
                <a:latin typeface="Calibri"/>
                <a:cs typeface="Calibri"/>
              </a:rPr>
              <a:t>on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all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courts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country.—</a:t>
            </a:r>
            <a:r>
              <a:rPr sz="3200" dirty="0">
                <a:latin typeface="Calibri"/>
                <a:cs typeface="Calibri"/>
              </a:rPr>
              <a:t>Article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141</a:t>
            </a:r>
            <a:endParaRPr sz="3200">
              <a:latin typeface="Calibri"/>
              <a:cs typeface="Calibri"/>
            </a:endParaRPr>
          </a:p>
          <a:p>
            <a:pPr marL="355600" marR="756285" indent="-342900">
              <a:lnSpc>
                <a:spcPct val="9000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“law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declared”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means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only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ratio </a:t>
            </a:r>
            <a:r>
              <a:rPr sz="3200" i="1" dirty="0">
                <a:latin typeface="Calibri"/>
                <a:cs typeface="Calibri"/>
              </a:rPr>
              <a:t>decidendi</a:t>
            </a:r>
            <a:r>
              <a:rPr sz="3200" i="1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decision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but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includes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also </a:t>
            </a:r>
            <a:r>
              <a:rPr sz="3200" i="1" dirty="0">
                <a:latin typeface="Calibri"/>
                <a:cs typeface="Calibri"/>
              </a:rPr>
              <a:t>obiter</a:t>
            </a:r>
            <a:r>
              <a:rPr sz="3200" i="1" spc="-80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dictum.</a:t>
            </a:r>
            <a:endParaRPr sz="3200">
              <a:latin typeface="Calibri"/>
              <a:cs typeface="Calibri"/>
            </a:endParaRPr>
          </a:p>
          <a:p>
            <a:pPr marL="355600" marR="179705" indent="-342900">
              <a:lnSpc>
                <a:spcPct val="899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i="1" dirty="0">
                <a:latin typeface="Calibri"/>
                <a:cs typeface="Calibri"/>
              </a:rPr>
              <a:t>Ratio</a:t>
            </a:r>
            <a:r>
              <a:rPr sz="3200" b="1" i="1" spc="-5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decidendi(reason</a:t>
            </a:r>
            <a:r>
              <a:rPr sz="3200" b="1" i="1" spc="-5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of</a:t>
            </a:r>
            <a:r>
              <a:rPr sz="3200" b="1" i="1" spc="-5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the</a:t>
            </a:r>
            <a:r>
              <a:rPr sz="3200" b="1" i="1" spc="-55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decision) </a:t>
            </a:r>
            <a:r>
              <a:rPr sz="3200" dirty="0">
                <a:latin typeface="Calibri"/>
                <a:cs typeface="Calibri"/>
              </a:rPr>
              <a:t>includes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concrete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decision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binding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spc="-20" dirty="0">
                <a:latin typeface="Calibri"/>
                <a:cs typeface="Calibri"/>
              </a:rPr>
              <a:t>parties-</a:t>
            </a:r>
            <a:r>
              <a:rPr sz="3200" spc="-10" dirty="0">
                <a:latin typeface="Calibri"/>
                <a:cs typeface="Calibri"/>
              </a:rPr>
              <a:t>-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concrete,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practical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decision,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force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law.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383540" y="313690"/>
            <a:ext cx="8141334" cy="491871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b="1" dirty="0">
                <a:latin typeface="Calibri"/>
                <a:cs typeface="Calibri"/>
              </a:rPr>
              <a:t>Obiter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dicta</a:t>
            </a:r>
            <a:endParaRPr sz="3200">
              <a:latin typeface="Calibri"/>
              <a:cs typeface="Calibri"/>
            </a:endParaRPr>
          </a:p>
          <a:p>
            <a:pPr marL="355600" marR="798195" indent="-3429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Legal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opinion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issues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which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they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not </a:t>
            </a:r>
            <a:r>
              <a:rPr sz="3200" dirty="0">
                <a:latin typeface="Calibri"/>
                <a:cs typeface="Calibri"/>
              </a:rPr>
              <a:t>asked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decide.</a:t>
            </a:r>
            <a:endParaRPr sz="3200">
              <a:latin typeface="Calibri"/>
              <a:cs typeface="Calibri"/>
            </a:endParaRPr>
          </a:p>
          <a:p>
            <a:pPr marL="355600" marR="299720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Ratio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decidendi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general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principle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spc="-20" dirty="0">
                <a:latin typeface="Calibri"/>
                <a:cs typeface="Calibri"/>
              </a:rPr>
              <a:t>case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Obiter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dicta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what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judge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said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unwantedly, </a:t>
            </a:r>
            <a:r>
              <a:rPr sz="3200" dirty="0">
                <a:latin typeface="Calibri"/>
                <a:cs typeface="Calibri"/>
              </a:rPr>
              <a:t>just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way.</a:t>
            </a:r>
            <a:endParaRPr sz="3200">
              <a:latin typeface="Calibri"/>
              <a:cs typeface="Calibri"/>
            </a:endParaRPr>
          </a:p>
          <a:p>
            <a:pPr marL="355600" marR="1483995" indent="-3429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spc="-35" dirty="0">
                <a:latin typeface="Calibri"/>
                <a:cs typeface="Calibri"/>
              </a:rPr>
              <a:t>OD—</a:t>
            </a:r>
            <a:r>
              <a:rPr sz="3200" dirty="0">
                <a:latin typeface="Calibri"/>
                <a:cs typeface="Calibri"/>
              </a:rPr>
              <a:t>which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does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have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any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binding authority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364490"/>
            <a:ext cx="7987665" cy="530352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355600" marR="1192530" indent="-342900">
              <a:lnSpc>
                <a:spcPts val="3450"/>
              </a:lnSpc>
              <a:spcBef>
                <a:spcPts val="54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Supreme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bound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own </a:t>
            </a:r>
            <a:r>
              <a:rPr sz="3200" spc="-10" dirty="0">
                <a:latin typeface="Calibri"/>
                <a:cs typeface="Calibri"/>
              </a:rPr>
              <a:t>decisions</a:t>
            </a:r>
            <a:endParaRPr sz="3200">
              <a:latin typeface="Calibri"/>
              <a:cs typeface="Calibri"/>
            </a:endParaRPr>
          </a:p>
          <a:p>
            <a:pPr marL="355600" marR="979805" indent="-342900">
              <a:lnSpc>
                <a:spcPts val="3450"/>
              </a:lnSpc>
              <a:spcBef>
                <a:spcPts val="81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All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courts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Article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141-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20" dirty="0">
                <a:latin typeface="Calibri"/>
                <a:cs typeface="Calibri"/>
              </a:rPr>
              <a:t>-</a:t>
            </a:r>
            <a:r>
              <a:rPr sz="3200" dirty="0">
                <a:latin typeface="Calibri"/>
                <a:cs typeface="Calibri"/>
              </a:rPr>
              <a:t>Other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than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Supreme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Court.</a:t>
            </a:r>
            <a:endParaRPr sz="3200">
              <a:latin typeface="Calibri"/>
              <a:cs typeface="Calibri"/>
            </a:endParaRPr>
          </a:p>
          <a:p>
            <a:pPr marL="355600" marR="148590" indent="-342900">
              <a:lnSpc>
                <a:spcPct val="9000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Supreme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observed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that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Doctrine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Stare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Decisis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very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valuable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principles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precedent</a:t>
            </a:r>
            <a:endParaRPr sz="3200">
              <a:latin typeface="Calibri"/>
              <a:cs typeface="Calibri"/>
            </a:endParaRPr>
          </a:p>
          <a:p>
            <a:pPr marL="355600" marR="140335" indent="-342900">
              <a:lnSpc>
                <a:spcPts val="3450"/>
              </a:lnSpc>
              <a:spcBef>
                <a:spcPts val="85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If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departed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from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there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extraordinary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or </a:t>
            </a:r>
            <a:r>
              <a:rPr sz="3200" dirty="0">
                <a:latin typeface="Calibri"/>
                <a:cs typeface="Calibri"/>
              </a:rPr>
              <a:t>special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reasons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do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so.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ts val="345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Constitution–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does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place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any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restriction </a:t>
            </a:r>
            <a:r>
              <a:rPr sz="3200" dirty="0">
                <a:latin typeface="Calibri"/>
                <a:cs typeface="Calibri"/>
              </a:rPr>
              <a:t>on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our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power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review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our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earlier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decision.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2629" y="314959"/>
            <a:ext cx="51542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Doctrine</a:t>
            </a:r>
            <a:r>
              <a:rPr spc="-100" dirty="0"/>
              <a:t> </a:t>
            </a:r>
            <a:r>
              <a:rPr dirty="0"/>
              <a:t>of</a:t>
            </a:r>
            <a:r>
              <a:rPr spc="-100" dirty="0"/>
              <a:t> </a:t>
            </a:r>
            <a:r>
              <a:rPr dirty="0"/>
              <a:t>Stare</a:t>
            </a:r>
            <a:r>
              <a:rPr spc="-100" dirty="0"/>
              <a:t> </a:t>
            </a:r>
            <a:r>
              <a:rPr spc="-10" dirty="0"/>
              <a:t>Decisis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977900"/>
            <a:ext cx="8064500" cy="506857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marR="1059180" indent="-342900">
              <a:lnSpc>
                <a:spcPts val="324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Means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“let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decision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stand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its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rightful place”.</a:t>
            </a:r>
            <a:endParaRPr sz="3000">
              <a:latin typeface="Calibri"/>
              <a:cs typeface="Calibri"/>
            </a:endParaRPr>
          </a:p>
          <a:p>
            <a:pPr marL="355600" marR="67945" indent="-342900">
              <a:lnSpc>
                <a:spcPts val="324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Maxim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includes </a:t>
            </a:r>
            <a:r>
              <a:rPr sz="3000" i="1" dirty="0">
                <a:latin typeface="Calibri"/>
                <a:cs typeface="Calibri"/>
              </a:rPr>
              <a:t>stare</a:t>
            </a:r>
            <a:r>
              <a:rPr sz="3000" i="1" spc="-4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decisis</a:t>
            </a:r>
            <a:r>
              <a:rPr sz="3000" i="1" spc="-4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et</a:t>
            </a:r>
            <a:r>
              <a:rPr sz="3000" i="1" spc="-4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non</a:t>
            </a:r>
            <a:r>
              <a:rPr sz="3000" i="1" spc="-35" dirty="0">
                <a:latin typeface="Calibri"/>
                <a:cs typeface="Calibri"/>
              </a:rPr>
              <a:t> </a:t>
            </a:r>
            <a:r>
              <a:rPr sz="3000" i="1" spc="-10" dirty="0">
                <a:latin typeface="Calibri"/>
                <a:cs typeface="Calibri"/>
              </a:rPr>
              <a:t>quieta </a:t>
            </a:r>
            <a:r>
              <a:rPr sz="3000" i="1" spc="-20" dirty="0">
                <a:latin typeface="Calibri"/>
                <a:cs typeface="Calibri"/>
              </a:rPr>
              <a:t>movere</a:t>
            </a:r>
            <a:r>
              <a:rPr sz="3000" spc="-20" dirty="0">
                <a:latin typeface="Calibri"/>
                <a:cs typeface="Calibri"/>
              </a:rPr>
              <a:t>-</a:t>
            </a:r>
            <a:r>
              <a:rPr sz="3000" spc="-10" dirty="0">
                <a:latin typeface="Calibri"/>
                <a:cs typeface="Calibri"/>
              </a:rPr>
              <a:t>--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stand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by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decisions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not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distrub </a:t>
            </a:r>
            <a:r>
              <a:rPr sz="3000" dirty="0">
                <a:latin typeface="Calibri"/>
                <a:cs typeface="Calibri"/>
              </a:rPr>
              <a:t>what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settled.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35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b="1" dirty="0">
                <a:latin typeface="Calibri"/>
                <a:cs typeface="Calibri"/>
              </a:rPr>
              <a:t>Two</a:t>
            </a:r>
            <a:r>
              <a:rPr sz="3000" b="1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principles</a:t>
            </a:r>
            <a:endParaRPr sz="3000">
              <a:latin typeface="Calibri"/>
              <a:cs typeface="Calibri"/>
            </a:endParaRPr>
          </a:p>
          <a:p>
            <a:pPr marL="355600" marR="405765" indent="-342900">
              <a:lnSpc>
                <a:spcPts val="3240"/>
              </a:lnSpc>
              <a:spcBef>
                <a:spcPts val="79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Each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court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absolutely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bound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by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decisions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courts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above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it.</a:t>
            </a: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ts val="324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Higher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Courts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bound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by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their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own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decision.</a:t>
            </a:r>
            <a:r>
              <a:rPr sz="3000" spc="15" dirty="0">
                <a:latin typeface="Calibri"/>
                <a:cs typeface="Calibri"/>
              </a:rPr>
              <a:t> </a:t>
            </a:r>
            <a:r>
              <a:rPr sz="3000" b="1" spc="-25" dirty="0">
                <a:latin typeface="Calibri"/>
                <a:cs typeface="Calibri"/>
              </a:rPr>
              <a:t>In </a:t>
            </a:r>
            <a:r>
              <a:rPr sz="3000" b="1" dirty="0">
                <a:latin typeface="Calibri"/>
                <a:cs typeface="Calibri"/>
              </a:rPr>
              <a:t>India,</a:t>
            </a:r>
            <a:r>
              <a:rPr sz="3000" b="1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SC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not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bound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by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its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own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decision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34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b="1" dirty="0">
                <a:latin typeface="Calibri"/>
                <a:cs typeface="Calibri"/>
              </a:rPr>
              <a:t>Doctrine</a:t>
            </a:r>
            <a:r>
              <a:rPr sz="3000" b="1" spc="-6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of</a:t>
            </a:r>
            <a:r>
              <a:rPr sz="3000" b="1" spc="-7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prospective</a:t>
            </a:r>
            <a:r>
              <a:rPr sz="3000" b="1" spc="-7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overruling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10" dirty="0">
                <a:latin typeface="Calibri"/>
                <a:cs typeface="Calibri"/>
              </a:rPr>
              <a:t>CUSTOM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" marR="5080" algn="ctr">
              <a:lnSpc>
                <a:spcPct val="99900"/>
              </a:lnSpc>
              <a:spcBef>
                <a:spcPts val="100"/>
              </a:spcBef>
            </a:pPr>
            <a:r>
              <a:rPr dirty="0"/>
              <a:t>“Custom</a:t>
            </a:r>
            <a:r>
              <a:rPr spc="-45" dirty="0"/>
              <a:t> </a:t>
            </a:r>
            <a:r>
              <a:rPr dirty="0"/>
              <a:t>may</a:t>
            </a:r>
            <a:r>
              <a:rPr spc="-50" dirty="0"/>
              <a:t> </a:t>
            </a:r>
            <a:r>
              <a:rPr dirty="0"/>
              <a:t>be</a:t>
            </a:r>
            <a:r>
              <a:rPr spc="-50" dirty="0"/>
              <a:t> </a:t>
            </a:r>
            <a:r>
              <a:rPr dirty="0"/>
              <a:t>defined</a:t>
            </a:r>
            <a:r>
              <a:rPr spc="-45" dirty="0"/>
              <a:t> </a:t>
            </a:r>
            <a:r>
              <a:rPr dirty="0"/>
              <a:t>as</a:t>
            </a:r>
            <a:r>
              <a:rPr spc="-50" dirty="0"/>
              <a:t> </a:t>
            </a:r>
            <a:r>
              <a:rPr spc="-25" dirty="0"/>
              <a:t>the </a:t>
            </a:r>
            <a:r>
              <a:rPr dirty="0"/>
              <a:t>uniformity</a:t>
            </a:r>
            <a:r>
              <a:rPr spc="-55" dirty="0"/>
              <a:t> </a:t>
            </a:r>
            <a:r>
              <a:rPr dirty="0"/>
              <a:t>of</a:t>
            </a:r>
            <a:r>
              <a:rPr spc="-55" dirty="0"/>
              <a:t> </a:t>
            </a:r>
            <a:r>
              <a:rPr dirty="0"/>
              <a:t>habits</a:t>
            </a:r>
            <a:r>
              <a:rPr spc="-45" dirty="0"/>
              <a:t> </a:t>
            </a:r>
            <a:r>
              <a:rPr dirty="0"/>
              <a:t>or</a:t>
            </a:r>
            <a:r>
              <a:rPr spc="-50" dirty="0"/>
              <a:t> </a:t>
            </a:r>
            <a:r>
              <a:rPr dirty="0"/>
              <a:t>conduct</a:t>
            </a:r>
            <a:r>
              <a:rPr spc="-40" dirty="0"/>
              <a:t> </a:t>
            </a:r>
            <a:r>
              <a:rPr spc="-25" dirty="0"/>
              <a:t>of </a:t>
            </a:r>
            <a:r>
              <a:rPr dirty="0"/>
              <a:t>people</a:t>
            </a:r>
            <a:r>
              <a:rPr spc="-55" dirty="0"/>
              <a:t> </a:t>
            </a:r>
            <a:r>
              <a:rPr dirty="0"/>
              <a:t>under</a:t>
            </a:r>
            <a:r>
              <a:rPr spc="-50" dirty="0"/>
              <a:t> </a:t>
            </a:r>
            <a:r>
              <a:rPr dirty="0"/>
              <a:t>like</a:t>
            </a:r>
            <a:r>
              <a:rPr spc="-50" dirty="0"/>
              <a:t> </a:t>
            </a:r>
            <a:r>
              <a:rPr dirty="0"/>
              <a:t>circumstances”-</a:t>
            </a:r>
            <a:r>
              <a:rPr spc="-45" dirty="0"/>
              <a:t> </a:t>
            </a:r>
            <a:r>
              <a:rPr spc="-10" dirty="0"/>
              <a:t>Allen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1729" y="497840"/>
            <a:ext cx="165227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10" dirty="0">
                <a:latin typeface="Calibri"/>
                <a:cs typeface="Calibri"/>
              </a:rPr>
              <a:t>History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31620"/>
            <a:ext cx="7549515" cy="443230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Source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law</a:t>
            </a:r>
            <a:endParaRPr sz="3200">
              <a:latin typeface="Calibri"/>
              <a:cs typeface="Calibri"/>
            </a:endParaRPr>
          </a:p>
          <a:p>
            <a:pPr marL="355600" marR="233045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early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societies-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articulated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system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law-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making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Law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,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we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can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discover</a:t>
            </a:r>
            <a:endParaRPr sz="3200">
              <a:latin typeface="Calibri"/>
              <a:cs typeface="Calibri"/>
            </a:endParaRPr>
          </a:p>
          <a:p>
            <a:pPr marL="355600" marR="588645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tradition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generation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another generation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ts val="3829"/>
              </a:lnSpc>
              <a:spcBef>
                <a:spcPts val="91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As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present-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lost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efficacy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source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(legal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system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grow)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30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30829" y="223520"/>
            <a:ext cx="336677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Calibri"/>
                <a:cs typeface="Calibri"/>
              </a:rPr>
              <a:t>Kinds</a:t>
            </a:r>
            <a:r>
              <a:rPr b="0" spc="-4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of</a:t>
            </a:r>
            <a:r>
              <a:rPr b="0" spc="-4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Custom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868679"/>
            <a:ext cx="7851140" cy="5281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600" dirty="0">
                <a:latin typeface="Calibri"/>
                <a:cs typeface="Calibri"/>
              </a:rPr>
              <a:t>Two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kinds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Customs</a:t>
            </a:r>
            <a:endParaRPr sz="2600">
              <a:latin typeface="Calibri"/>
              <a:cs typeface="Calibri"/>
            </a:endParaRPr>
          </a:p>
          <a:p>
            <a:pPr marL="355600" marR="5080" indent="-342900">
              <a:lnSpc>
                <a:spcPct val="79800"/>
              </a:lnSpc>
              <a:spcBef>
                <a:spcPts val="650"/>
              </a:spcBef>
            </a:pPr>
            <a:r>
              <a:rPr sz="2600" b="1" dirty="0">
                <a:latin typeface="Calibri"/>
                <a:cs typeface="Calibri"/>
              </a:rPr>
              <a:t>1.</a:t>
            </a:r>
            <a:r>
              <a:rPr sz="2600" b="1" spc="60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Legal</a:t>
            </a:r>
            <a:r>
              <a:rPr sz="2600" b="1" spc="-35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–</a:t>
            </a:r>
            <a:r>
              <a:rPr sz="2600" b="1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operative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per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se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as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binding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rule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law.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Itself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the </a:t>
            </a:r>
            <a:r>
              <a:rPr sz="2600" dirty="0">
                <a:latin typeface="Calibri"/>
                <a:cs typeface="Calibri"/>
              </a:rPr>
              <a:t>force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law.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Absolute.</a:t>
            </a:r>
            <a:endParaRPr sz="2600">
              <a:latin typeface="Calibri"/>
              <a:cs typeface="Calibri"/>
            </a:endParaRPr>
          </a:p>
          <a:p>
            <a:pPr marL="354965" marR="2099310" indent="-342265">
              <a:lnSpc>
                <a:spcPct val="100600"/>
              </a:lnSpc>
              <a:spcBef>
                <a:spcPts val="10"/>
              </a:spcBef>
              <a:buAutoNum type="romanUcPeriod"/>
              <a:tabLst>
                <a:tab pos="535940" algn="l"/>
              </a:tabLst>
            </a:pPr>
            <a:r>
              <a:rPr sz="2600" dirty="0">
                <a:latin typeface="Calibri"/>
                <a:cs typeface="Calibri"/>
              </a:rPr>
              <a:t>Local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–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pervails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some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defined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locality. 	</a:t>
            </a:r>
            <a:r>
              <a:rPr sz="2600" dirty="0">
                <a:latin typeface="Calibri"/>
                <a:cs typeface="Calibri"/>
              </a:rPr>
              <a:t>narrowest</a:t>
            </a:r>
            <a:r>
              <a:rPr sz="2600" spc="-1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sense.</a:t>
            </a:r>
            <a:endParaRPr sz="2600">
              <a:latin typeface="Calibri"/>
              <a:cs typeface="Calibri"/>
            </a:endParaRPr>
          </a:p>
          <a:p>
            <a:pPr marL="461009">
              <a:lnSpc>
                <a:spcPct val="100000"/>
              </a:lnSpc>
              <a:spcBef>
                <a:spcPts val="20"/>
              </a:spcBef>
            </a:pPr>
            <a:r>
              <a:rPr sz="2600" dirty="0">
                <a:latin typeface="Calibri"/>
                <a:cs typeface="Calibri"/>
              </a:rPr>
              <a:t>In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India,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Local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custom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may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be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divided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into</a:t>
            </a:r>
            <a:r>
              <a:rPr sz="2600" spc="40" dirty="0">
                <a:latin typeface="Calibri"/>
                <a:cs typeface="Calibri"/>
              </a:rPr>
              <a:t> </a:t>
            </a:r>
            <a:r>
              <a:rPr sz="2600" b="1" spc="-25" dirty="0">
                <a:latin typeface="Calibri"/>
                <a:cs typeface="Calibri"/>
              </a:rPr>
              <a:t>two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2600" dirty="0">
                <a:latin typeface="Calibri"/>
                <a:cs typeface="Calibri"/>
              </a:rPr>
              <a:t>Geographical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Local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Custom:</a:t>
            </a:r>
            <a:endParaRPr sz="2600">
              <a:latin typeface="Calibri"/>
              <a:cs typeface="Calibri"/>
            </a:endParaRPr>
          </a:p>
          <a:p>
            <a:pPr marL="355600" marR="69850" indent="-342900">
              <a:lnSpc>
                <a:spcPts val="2500"/>
              </a:lnSpc>
              <a:spcBef>
                <a:spcPts val="620"/>
              </a:spcBef>
            </a:pPr>
            <a:r>
              <a:rPr sz="2600" dirty="0">
                <a:latin typeface="Calibri"/>
                <a:cs typeface="Calibri"/>
              </a:rPr>
              <a:t>Personal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Local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Custom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:-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these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customs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are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Law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only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for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50" dirty="0">
                <a:latin typeface="Calibri"/>
                <a:cs typeface="Calibri"/>
              </a:rPr>
              <a:t>a </a:t>
            </a:r>
            <a:r>
              <a:rPr sz="2600" dirty="0">
                <a:latin typeface="Calibri"/>
                <a:cs typeface="Calibri"/>
              </a:rPr>
              <a:t>particular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sect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or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family</a:t>
            </a:r>
            <a:endParaRPr sz="2600">
              <a:latin typeface="Calibri"/>
              <a:cs typeface="Calibri"/>
            </a:endParaRPr>
          </a:p>
          <a:p>
            <a:pPr marL="336550" indent="-323850">
              <a:lnSpc>
                <a:spcPct val="100000"/>
              </a:lnSpc>
              <a:spcBef>
                <a:spcPts val="40"/>
              </a:spcBef>
              <a:buAutoNum type="romanUcPeriod" startAt="2"/>
              <a:tabLst>
                <a:tab pos="336550" algn="l"/>
                <a:tab pos="1547495" algn="l"/>
              </a:tabLst>
            </a:pPr>
            <a:r>
              <a:rPr sz="2600" spc="-10" dirty="0">
                <a:latin typeface="Calibri"/>
                <a:cs typeface="Calibri"/>
              </a:rPr>
              <a:t>General</a:t>
            </a:r>
            <a:r>
              <a:rPr sz="2600" dirty="0">
                <a:latin typeface="Calibri"/>
                <a:cs typeface="Calibri"/>
              </a:rPr>
              <a:t>	-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all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members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-10" dirty="0">
                <a:latin typeface="Calibri"/>
                <a:cs typeface="Calibri"/>
              </a:rPr>
              <a:t> society</a:t>
            </a:r>
            <a:endParaRPr sz="2600">
              <a:latin typeface="Calibri"/>
              <a:cs typeface="Calibri"/>
            </a:endParaRPr>
          </a:p>
          <a:p>
            <a:pPr marL="355600" marR="34290" indent="-342900">
              <a:lnSpc>
                <a:spcPts val="2500"/>
              </a:lnSpc>
              <a:spcBef>
                <a:spcPts val="620"/>
              </a:spcBef>
            </a:pPr>
            <a:r>
              <a:rPr sz="2600" dirty="0">
                <a:latin typeface="Calibri"/>
                <a:cs typeface="Calibri"/>
              </a:rPr>
              <a:t>Keeton–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General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Custom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must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not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only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be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reasonable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but </a:t>
            </a:r>
            <a:r>
              <a:rPr sz="2600" dirty="0">
                <a:latin typeface="Calibri"/>
                <a:cs typeface="Calibri"/>
              </a:rPr>
              <a:t>also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be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followed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accepted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as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binding</a:t>
            </a:r>
            <a:endParaRPr sz="2600">
              <a:latin typeface="Calibri"/>
              <a:cs typeface="Calibri"/>
            </a:endParaRPr>
          </a:p>
          <a:p>
            <a:pPr marL="355600" marR="942975" indent="-342900">
              <a:lnSpc>
                <a:spcPts val="2500"/>
              </a:lnSpc>
              <a:spcBef>
                <a:spcPts val="640"/>
              </a:spcBef>
            </a:pPr>
            <a:r>
              <a:rPr sz="2600" dirty="0">
                <a:latin typeface="Calibri"/>
                <a:cs typeface="Calibri"/>
              </a:rPr>
              <a:t>Should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not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be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contrary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statute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law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as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well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as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the </a:t>
            </a:r>
            <a:r>
              <a:rPr sz="2600" dirty="0">
                <a:latin typeface="Calibri"/>
                <a:cs typeface="Calibri"/>
              </a:rPr>
              <a:t>common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law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land.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31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261620"/>
            <a:ext cx="80676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 marR="5080" indent="-51435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2.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Conventional</a:t>
            </a:r>
            <a:r>
              <a:rPr sz="2400" b="1" spc="6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Custom</a:t>
            </a:r>
            <a:r>
              <a:rPr sz="2400" b="1" spc="6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–</a:t>
            </a:r>
            <a:r>
              <a:rPr sz="2400" b="1" spc="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According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Salmond,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one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whose </a:t>
            </a:r>
            <a:r>
              <a:rPr sz="2400" dirty="0">
                <a:latin typeface="Times New Roman"/>
                <a:cs typeface="Times New Roman"/>
              </a:rPr>
              <a:t>authority</a:t>
            </a:r>
            <a:r>
              <a:rPr sz="2400" spc="3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3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conditional</a:t>
            </a:r>
            <a:r>
              <a:rPr sz="2400" spc="3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on</a:t>
            </a:r>
            <a:r>
              <a:rPr sz="2400" spc="3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its</a:t>
            </a:r>
            <a:r>
              <a:rPr sz="2400" spc="3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acceptance</a:t>
            </a:r>
            <a:r>
              <a:rPr sz="2400" spc="3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incorporation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agreements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between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parties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bound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by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it.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41859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358900"/>
            <a:ext cx="8059420" cy="2599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6100" marR="2669540" indent="-19050">
              <a:lnSpc>
                <a:spcPct val="1208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referred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as </a:t>
            </a:r>
            <a:r>
              <a:rPr sz="2400" b="1" dirty="0">
                <a:latin typeface="Times New Roman"/>
                <a:cs typeface="Times New Roman"/>
              </a:rPr>
              <a:t>usage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legal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custom </a:t>
            </a:r>
            <a:r>
              <a:rPr sz="2400" dirty="0">
                <a:latin typeface="Times New Roman"/>
                <a:cs typeface="Times New Roman"/>
              </a:rPr>
              <a:t>Its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apply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three</a:t>
            </a:r>
            <a:r>
              <a:rPr sz="2400" spc="-10" dirty="0">
                <a:latin typeface="Times New Roman"/>
                <a:cs typeface="Times New Roman"/>
              </a:rPr>
              <a:t> stages:-</a:t>
            </a:r>
            <a:endParaRPr sz="2400">
              <a:latin typeface="Times New Roman"/>
              <a:cs typeface="Times New Roman"/>
            </a:endParaRPr>
          </a:p>
          <a:p>
            <a:pPr marL="526415" indent="-51371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6415" algn="l"/>
              </a:tabLst>
            </a:pPr>
            <a:r>
              <a:rPr sz="2400" dirty="0">
                <a:latin typeface="Times New Roman"/>
                <a:cs typeface="Times New Roman"/>
              </a:rPr>
              <a:t>Well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established,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must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proved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on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basis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evidence.</a:t>
            </a:r>
            <a:endParaRPr sz="2400">
              <a:latin typeface="Times New Roman"/>
              <a:cs typeface="Times New Roman"/>
            </a:endParaRPr>
          </a:p>
          <a:p>
            <a:pPr marL="526415" indent="-513715">
              <a:lnSpc>
                <a:spcPct val="100000"/>
              </a:lnSpc>
              <a:spcBef>
                <a:spcPts val="590"/>
              </a:spcBef>
              <a:buAutoNum type="arabicPeriod"/>
              <a:tabLst>
                <a:tab pos="526415" algn="l"/>
              </a:tabLst>
            </a:pPr>
            <a:r>
              <a:rPr sz="2400" dirty="0">
                <a:latin typeface="Times New Roman"/>
                <a:cs typeface="Times New Roman"/>
              </a:rPr>
              <a:t>Through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judicial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decision-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form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precedent</a:t>
            </a:r>
            <a:endParaRPr sz="2400">
              <a:latin typeface="Times New Roman"/>
              <a:cs typeface="Times New Roman"/>
            </a:endParaRPr>
          </a:p>
          <a:p>
            <a:pPr marL="527050" marR="5080" indent="-51435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7050" algn="l"/>
                <a:tab pos="1360170" algn="l"/>
                <a:tab pos="2094864" algn="l"/>
                <a:tab pos="3083560" algn="l"/>
                <a:tab pos="4342130" algn="l"/>
                <a:tab pos="4787265" algn="l"/>
                <a:tab pos="5114925" algn="l"/>
                <a:tab pos="6377305" algn="l"/>
                <a:tab pos="7007225" algn="l"/>
                <a:tab pos="7756525" algn="l"/>
              </a:tabLst>
            </a:pPr>
            <a:r>
              <a:rPr sz="2400" spc="-10" dirty="0">
                <a:latin typeface="Times New Roman"/>
                <a:cs typeface="Times New Roman"/>
              </a:rPr>
              <a:t>After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0" dirty="0">
                <a:latin typeface="Times New Roman"/>
                <a:cs typeface="Times New Roman"/>
              </a:rPr>
              <a:t>this-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finally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accepted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5" dirty="0">
                <a:latin typeface="Times New Roman"/>
                <a:cs typeface="Times New Roman"/>
              </a:rPr>
              <a:t>as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statutory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5" dirty="0">
                <a:latin typeface="Times New Roman"/>
                <a:cs typeface="Times New Roman"/>
              </a:rPr>
              <a:t>law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after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5" dirty="0">
                <a:latin typeface="Times New Roman"/>
                <a:cs typeface="Times New Roman"/>
              </a:rPr>
              <a:t>its </a:t>
            </a:r>
            <a:r>
              <a:rPr sz="2400" spc="-10" dirty="0">
                <a:latin typeface="Times New Roman"/>
                <a:cs typeface="Times New Roman"/>
              </a:rPr>
              <a:t>codification(development)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4009390"/>
            <a:ext cx="8060690" cy="200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 marR="5080" indent="-51435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Bills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Exchange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2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most</a:t>
            </a:r>
            <a:r>
              <a:rPr sz="2400" spc="2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provisions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Sale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of </a:t>
            </a:r>
            <a:r>
              <a:rPr sz="2400" dirty="0">
                <a:latin typeface="Times New Roman"/>
                <a:cs typeface="Times New Roman"/>
              </a:rPr>
              <a:t>Goods</a:t>
            </a:r>
            <a:r>
              <a:rPr sz="2400" spc="1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Act</a:t>
            </a:r>
            <a:r>
              <a:rPr sz="2400" spc="1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have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their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origin</a:t>
            </a:r>
            <a:r>
              <a:rPr sz="2400" spc="1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1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1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conventional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custom</a:t>
            </a:r>
            <a:r>
              <a:rPr sz="2400" spc="17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and </a:t>
            </a:r>
            <a:r>
              <a:rPr sz="2400" b="1" spc="-10" dirty="0">
                <a:latin typeface="Times New Roman"/>
                <a:cs typeface="Times New Roman"/>
              </a:rPr>
              <a:t>usages</a:t>
            </a:r>
            <a:r>
              <a:rPr sz="2400" spc="-1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600"/>
              </a:spcBef>
            </a:pPr>
            <a:r>
              <a:rPr sz="2400" b="1" dirty="0">
                <a:latin typeface="Times New Roman"/>
                <a:cs typeface="Times New Roman"/>
              </a:rPr>
              <a:t>Two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types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=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General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Local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CC.</a:t>
            </a:r>
            <a:endParaRPr sz="2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600"/>
              </a:spcBef>
            </a:pPr>
            <a:r>
              <a:rPr sz="2400" dirty="0">
                <a:latin typeface="Times New Roman"/>
                <a:cs typeface="Times New Roman"/>
              </a:rPr>
              <a:t>LCC-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are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limited-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particular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place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particular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transaction.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32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5140" y="-95250"/>
            <a:ext cx="7711440" cy="999490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 marR="5080" indent="24130">
              <a:lnSpc>
                <a:spcPts val="3829"/>
              </a:lnSpc>
              <a:spcBef>
                <a:spcPts val="209"/>
              </a:spcBef>
            </a:pPr>
            <a:r>
              <a:rPr sz="3200" dirty="0"/>
              <a:t>Some</a:t>
            </a:r>
            <a:r>
              <a:rPr sz="3200" spc="-65" dirty="0"/>
              <a:t> </a:t>
            </a:r>
            <a:r>
              <a:rPr sz="3200" dirty="0"/>
              <a:t>condition</a:t>
            </a:r>
            <a:r>
              <a:rPr sz="3200" spc="-55" dirty="0"/>
              <a:t> </a:t>
            </a:r>
            <a:r>
              <a:rPr sz="3200" dirty="0"/>
              <a:t>which</a:t>
            </a:r>
            <a:r>
              <a:rPr sz="3200" spc="-50" dirty="0"/>
              <a:t> </a:t>
            </a:r>
            <a:r>
              <a:rPr sz="3200" dirty="0"/>
              <a:t>are</a:t>
            </a:r>
            <a:r>
              <a:rPr sz="3200" spc="-55" dirty="0"/>
              <a:t> </a:t>
            </a:r>
            <a:r>
              <a:rPr sz="3200" dirty="0"/>
              <a:t>fulfilled</a:t>
            </a:r>
            <a:r>
              <a:rPr sz="3200" spc="-60" dirty="0"/>
              <a:t> </a:t>
            </a:r>
            <a:r>
              <a:rPr sz="3200" dirty="0"/>
              <a:t>before</a:t>
            </a:r>
            <a:r>
              <a:rPr sz="3200" spc="-55" dirty="0"/>
              <a:t> </a:t>
            </a:r>
            <a:r>
              <a:rPr sz="3200" spc="-25" dirty="0"/>
              <a:t>the </a:t>
            </a:r>
            <a:r>
              <a:rPr sz="3200" dirty="0"/>
              <a:t>Court</a:t>
            </a:r>
            <a:r>
              <a:rPr sz="3200" spc="-50" dirty="0"/>
              <a:t> </a:t>
            </a:r>
            <a:r>
              <a:rPr sz="3200" dirty="0"/>
              <a:t>(</a:t>
            </a:r>
            <a:r>
              <a:rPr sz="3200" u="sng" dirty="0">
                <a:uFill>
                  <a:solidFill>
                    <a:srgbClr val="000000"/>
                  </a:solidFill>
                </a:uFill>
              </a:rPr>
              <a:t>conventional</a:t>
            </a:r>
            <a:r>
              <a:rPr sz="3200" u="sng" spc="-5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200" u="sng" dirty="0">
                <a:uFill>
                  <a:solidFill>
                    <a:srgbClr val="000000"/>
                  </a:solidFill>
                </a:uFill>
              </a:rPr>
              <a:t>custom</a:t>
            </a:r>
            <a:r>
              <a:rPr sz="3200" u="sng" spc="-1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200" dirty="0"/>
              <a:t>incorporated</a:t>
            </a:r>
            <a:r>
              <a:rPr sz="3200" spc="-60" dirty="0"/>
              <a:t> </a:t>
            </a:r>
            <a:r>
              <a:rPr sz="3200" dirty="0"/>
              <a:t>in</a:t>
            </a:r>
            <a:r>
              <a:rPr sz="3200" spc="-55" dirty="0"/>
              <a:t> </a:t>
            </a:r>
            <a:r>
              <a:rPr sz="3200" spc="-50" dirty="0"/>
              <a:t>a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23240" y="1059179"/>
            <a:ext cx="8057515" cy="482727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68300" marR="134620" indent="-342900">
              <a:lnSpc>
                <a:spcPct val="79100"/>
              </a:lnSpc>
              <a:spcBef>
                <a:spcPts val="900"/>
              </a:spcBef>
              <a:buFont typeface="Arial MT"/>
              <a:buChar char="•"/>
              <a:tabLst>
                <a:tab pos="368300" algn="l"/>
              </a:tabLst>
            </a:pPr>
            <a:r>
              <a:rPr sz="3000" dirty="0">
                <a:latin typeface="Calibri"/>
                <a:cs typeface="Calibri"/>
              </a:rPr>
              <a:t>It(Custom)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cl</a:t>
            </a:r>
            <a:r>
              <a:rPr sz="3000" spc="-20" dirty="0">
                <a:latin typeface="Calibri"/>
                <a:cs typeface="Calibri"/>
              </a:rPr>
              <a:t>e</a:t>
            </a:r>
            <a:r>
              <a:rPr sz="3000" spc="-15" dirty="0">
                <a:latin typeface="Calibri"/>
                <a:cs typeface="Calibri"/>
              </a:rPr>
              <a:t>a</a:t>
            </a:r>
            <a:r>
              <a:rPr sz="3000" spc="-905" dirty="0">
                <a:latin typeface="Calibri"/>
                <a:cs typeface="Calibri"/>
              </a:rPr>
              <a:t>r</a:t>
            </a:r>
            <a:r>
              <a:rPr sz="4800" b="1" spc="-690" baseline="24305" dirty="0">
                <a:latin typeface="Calibri"/>
                <a:cs typeface="Calibri"/>
              </a:rPr>
              <a:t>c</a:t>
            </a:r>
            <a:r>
              <a:rPr sz="3000" spc="-245" dirty="0">
                <a:latin typeface="Calibri"/>
                <a:cs typeface="Calibri"/>
              </a:rPr>
              <a:t>l</a:t>
            </a:r>
            <a:r>
              <a:rPr sz="4800" b="1" spc="-2272" baseline="24305" dirty="0">
                <a:latin typeface="Calibri"/>
                <a:cs typeface="Calibri"/>
              </a:rPr>
              <a:t>o</a:t>
            </a:r>
            <a:r>
              <a:rPr sz="3000" spc="130" dirty="0">
                <a:latin typeface="Calibri"/>
                <a:cs typeface="Calibri"/>
              </a:rPr>
              <a:t>y</a:t>
            </a:r>
            <a:r>
              <a:rPr sz="4800" b="1" spc="-1785" baseline="24305" dirty="0">
                <a:latin typeface="Calibri"/>
                <a:cs typeface="Calibri"/>
              </a:rPr>
              <a:t>n</a:t>
            </a:r>
            <a:r>
              <a:rPr sz="3000" spc="-330" dirty="0">
                <a:latin typeface="Calibri"/>
                <a:cs typeface="Calibri"/>
              </a:rPr>
              <a:t>e</a:t>
            </a:r>
            <a:r>
              <a:rPr sz="4800" b="1" spc="-1207" baseline="24305" dirty="0">
                <a:latin typeface="Calibri"/>
                <a:cs typeface="Calibri"/>
              </a:rPr>
              <a:t>t</a:t>
            </a:r>
            <a:r>
              <a:rPr sz="3000" spc="-390" dirty="0">
                <a:latin typeface="Calibri"/>
                <a:cs typeface="Calibri"/>
              </a:rPr>
              <a:t>s</a:t>
            </a:r>
            <a:r>
              <a:rPr sz="4800" b="1" spc="-1147" baseline="24305" dirty="0">
                <a:latin typeface="Calibri"/>
                <a:cs typeface="Calibri"/>
              </a:rPr>
              <a:t>r</a:t>
            </a:r>
            <a:r>
              <a:rPr sz="3000" spc="-254" dirty="0">
                <a:latin typeface="Calibri"/>
                <a:cs typeface="Calibri"/>
              </a:rPr>
              <a:t>t</a:t>
            </a:r>
            <a:r>
              <a:rPr sz="4800" b="1" spc="-2002" baseline="24305" dirty="0">
                <a:latin typeface="Calibri"/>
                <a:cs typeface="Calibri"/>
              </a:rPr>
              <a:t>a</a:t>
            </a:r>
            <a:r>
              <a:rPr sz="3000" spc="-125" dirty="0">
                <a:latin typeface="Calibri"/>
                <a:cs typeface="Calibri"/>
              </a:rPr>
              <a:t>a</a:t>
            </a:r>
            <a:r>
              <a:rPr sz="4800" b="1" spc="-1852" baseline="24305" dirty="0">
                <a:latin typeface="Calibri"/>
                <a:cs typeface="Calibri"/>
              </a:rPr>
              <a:t>c</a:t>
            </a:r>
            <a:r>
              <a:rPr sz="3000" spc="-345" dirty="0">
                <a:latin typeface="Calibri"/>
                <a:cs typeface="Calibri"/>
              </a:rPr>
              <a:t>b</a:t>
            </a:r>
            <a:r>
              <a:rPr sz="4800" b="1" spc="-1192" baseline="24305" dirty="0">
                <a:latin typeface="Calibri"/>
                <a:cs typeface="Calibri"/>
              </a:rPr>
              <a:t>t</a:t>
            </a:r>
            <a:r>
              <a:rPr sz="3000" spc="-15" dirty="0">
                <a:latin typeface="Calibri"/>
                <a:cs typeface="Calibri"/>
              </a:rPr>
              <a:t>l</a:t>
            </a:r>
            <a:r>
              <a:rPr sz="3000" spc="-600" dirty="0">
                <a:latin typeface="Calibri"/>
                <a:cs typeface="Calibri"/>
              </a:rPr>
              <a:t>i</a:t>
            </a:r>
            <a:r>
              <a:rPr sz="4800" b="1" spc="-607" baseline="24305" dirty="0">
                <a:latin typeface="Calibri"/>
                <a:cs typeface="Calibri"/>
              </a:rPr>
              <a:t>-</a:t>
            </a:r>
            <a:r>
              <a:rPr sz="3000" dirty="0">
                <a:latin typeface="Calibri"/>
                <a:cs typeface="Calibri"/>
              </a:rPr>
              <a:t>shed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fully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known. Reasonable</a:t>
            </a:r>
            <a:endParaRPr sz="3000">
              <a:latin typeface="Calibri"/>
              <a:cs typeface="Calibri"/>
            </a:endParaRPr>
          </a:p>
          <a:p>
            <a:pPr marL="367665" indent="-342265">
              <a:lnSpc>
                <a:spcPct val="100000"/>
              </a:lnSpc>
              <a:spcBef>
                <a:spcPts val="20"/>
              </a:spcBef>
              <a:buFont typeface="Arial MT"/>
              <a:buChar char="•"/>
              <a:tabLst>
                <a:tab pos="367665" algn="l"/>
              </a:tabLst>
            </a:pPr>
            <a:r>
              <a:rPr sz="3000" dirty="0">
                <a:latin typeface="Calibri"/>
                <a:cs typeface="Calibri"/>
              </a:rPr>
              <a:t>No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fixed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period</a:t>
            </a:r>
            <a:endParaRPr sz="3000">
              <a:latin typeface="Calibri"/>
              <a:cs typeface="Calibri"/>
            </a:endParaRPr>
          </a:p>
          <a:p>
            <a:pPr marL="25400" marR="1198245" indent="342265">
              <a:lnSpc>
                <a:spcPct val="100600"/>
              </a:lnSpc>
              <a:spcBef>
                <a:spcPts val="10"/>
              </a:spcBef>
              <a:buFont typeface="Arial MT"/>
              <a:buChar char="•"/>
              <a:tabLst>
                <a:tab pos="367665" algn="l"/>
              </a:tabLst>
            </a:pPr>
            <a:r>
              <a:rPr sz="3000" dirty="0">
                <a:latin typeface="Calibri"/>
                <a:cs typeface="Calibri"/>
              </a:rPr>
              <a:t>In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India,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custom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need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not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immemorial, </a:t>
            </a:r>
            <a:r>
              <a:rPr sz="3000" dirty="0">
                <a:latin typeface="Calibri"/>
                <a:cs typeface="Calibri"/>
              </a:rPr>
              <a:t>Long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usage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essential</a:t>
            </a:r>
            <a:endParaRPr sz="3000">
              <a:latin typeface="Calibri"/>
              <a:cs typeface="Calibri"/>
            </a:endParaRPr>
          </a:p>
          <a:p>
            <a:pPr marL="367665" indent="-342265">
              <a:lnSpc>
                <a:spcPct val="100000"/>
              </a:lnSpc>
              <a:spcBef>
                <a:spcPts val="30"/>
              </a:spcBef>
              <a:buFont typeface="Arial MT"/>
              <a:buChar char="•"/>
              <a:tabLst>
                <a:tab pos="367665" algn="l"/>
              </a:tabLst>
            </a:pPr>
            <a:r>
              <a:rPr sz="3000" dirty="0">
                <a:latin typeface="Calibri"/>
                <a:cs typeface="Calibri"/>
              </a:rPr>
              <a:t>Cannot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alter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general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land</a:t>
            </a:r>
            <a:endParaRPr sz="3000">
              <a:latin typeface="Calibri"/>
              <a:cs typeface="Calibri"/>
            </a:endParaRPr>
          </a:p>
          <a:p>
            <a:pPr marL="367665" indent="-342265">
              <a:lnSpc>
                <a:spcPct val="100000"/>
              </a:lnSpc>
              <a:spcBef>
                <a:spcPts val="20"/>
              </a:spcBef>
              <a:buFont typeface="Arial MT"/>
              <a:buChar char="•"/>
              <a:tabLst>
                <a:tab pos="367665" algn="l"/>
              </a:tabLst>
            </a:pPr>
            <a:r>
              <a:rPr sz="3000" dirty="0">
                <a:latin typeface="Calibri"/>
                <a:cs typeface="Calibri"/>
              </a:rPr>
              <a:t>Valid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only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within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area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observance</a:t>
            </a:r>
            <a:endParaRPr sz="3000">
              <a:latin typeface="Calibri"/>
              <a:cs typeface="Calibri"/>
            </a:endParaRPr>
          </a:p>
          <a:p>
            <a:pPr marL="368300" marR="17780" indent="-342900">
              <a:lnSpc>
                <a:spcPts val="2880"/>
              </a:lnSpc>
              <a:spcBef>
                <a:spcPts val="725"/>
              </a:spcBef>
              <a:buFont typeface="Arial MT"/>
              <a:buChar char="•"/>
              <a:tabLst>
                <a:tab pos="368300" algn="l"/>
              </a:tabLst>
            </a:pPr>
            <a:r>
              <a:rPr sz="3000" dirty="0">
                <a:latin typeface="Calibri"/>
                <a:cs typeface="Calibri"/>
              </a:rPr>
              <a:t>Main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function-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such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rights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liabilities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dirty="0">
                <a:latin typeface="Calibri"/>
                <a:cs typeface="Calibri"/>
              </a:rPr>
              <a:t>parties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which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contract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silent</a:t>
            </a:r>
            <a:endParaRPr sz="3000">
              <a:latin typeface="Calibri"/>
              <a:cs typeface="Calibri"/>
            </a:endParaRPr>
          </a:p>
          <a:p>
            <a:pPr marL="368300" marR="412750" indent="-342900">
              <a:lnSpc>
                <a:spcPts val="2880"/>
              </a:lnSpc>
              <a:spcBef>
                <a:spcPts val="740"/>
              </a:spcBef>
              <a:buFont typeface="Arial MT"/>
              <a:buChar char="•"/>
              <a:tabLst>
                <a:tab pos="368300" algn="l"/>
              </a:tabLst>
            </a:pPr>
            <a:r>
              <a:rPr sz="3000" dirty="0">
                <a:latin typeface="Calibri"/>
                <a:cs typeface="Calibri"/>
              </a:rPr>
              <a:t>May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relate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any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trade,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or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commercial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dealing </a:t>
            </a:r>
            <a:r>
              <a:rPr sz="3000" dirty="0">
                <a:latin typeface="Calibri"/>
                <a:cs typeface="Calibri"/>
              </a:rPr>
              <a:t>which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may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national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or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even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international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33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236220"/>
            <a:ext cx="8027034" cy="561086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3200" dirty="0">
                <a:latin typeface="Calibri"/>
                <a:cs typeface="Calibri"/>
              </a:rPr>
              <a:t>Custom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three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source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Hindu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Law.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800"/>
              </a:spcBef>
            </a:pPr>
            <a:r>
              <a:rPr sz="3200" dirty="0">
                <a:latin typeface="Calibri"/>
                <a:cs typeface="Calibri"/>
              </a:rPr>
              <a:t>Custom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may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override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statute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subject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clear </a:t>
            </a:r>
            <a:r>
              <a:rPr sz="3200" dirty="0">
                <a:latin typeface="Calibri"/>
                <a:cs typeface="Calibri"/>
              </a:rPr>
              <a:t>proof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usage</a:t>
            </a:r>
            <a:r>
              <a:rPr sz="3200" spc="-10" dirty="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3200" dirty="0">
                <a:latin typeface="Calibri"/>
                <a:cs typeface="Calibri"/>
              </a:rPr>
              <a:t>Hindu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recognizes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three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types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Custom:-</a:t>
            </a:r>
            <a:endParaRPr sz="3200">
              <a:latin typeface="Calibri"/>
              <a:cs typeface="Calibri"/>
            </a:endParaRPr>
          </a:p>
          <a:p>
            <a:pPr marL="354330" indent="-341630">
              <a:lnSpc>
                <a:spcPct val="100000"/>
              </a:lnSpc>
              <a:spcBef>
                <a:spcPts val="800"/>
              </a:spcBef>
              <a:buAutoNum type="arabicPeriod"/>
              <a:tabLst>
                <a:tab pos="354330" algn="l"/>
              </a:tabLst>
            </a:pPr>
            <a:r>
              <a:rPr sz="3200" dirty="0">
                <a:latin typeface="Calibri"/>
                <a:cs typeface="Calibri"/>
              </a:rPr>
              <a:t>Local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Custom</a:t>
            </a:r>
            <a:endParaRPr sz="3200">
              <a:latin typeface="Calibri"/>
              <a:cs typeface="Calibri"/>
            </a:endParaRPr>
          </a:p>
          <a:p>
            <a:pPr marL="354330" indent="-341630">
              <a:lnSpc>
                <a:spcPct val="100000"/>
              </a:lnSpc>
              <a:spcBef>
                <a:spcPts val="800"/>
              </a:spcBef>
              <a:buAutoNum type="arabicPeriod"/>
              <a:tabLst>
                <a:tab pos="354330" algn="l"/>
              </a:tabLst>
            </a:pPr>
            <a:r>
              <a:rPr sz="3200" dirty="0">
                <a:latin typeface="Calibri"/>
                <a:cs typeface="Calibri"/>
              </a:rPr>
              <a:t>Class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Custom</a:t>
            </a:r>
            <a:endParaRPr sz="3200">
              <a:latin typeface="Calibri"/>
              <a:cs typeface="Calibri"/>
            </a:endParaRPr>
          </a:p>
          <a:p>
            <a:pPr marL="354330" indent="-341630">
              <a:lnSpc>
                <a:spcPct val="100000"/>
              </a:lnSpc>
              <a:spcBef>
                <a:spcPts val="800"/>
              </a:spcBef>
              <a:buAutoNum type="arabicPeriod"/>
              <a:tabLst>
                <a:tab pos="354330" algn="l"/>
              </a:tabLst>
            </a:pPr>
            <a:r>
              <a:rPr sz="3200" dirty="0">
                <a:latin typeface="Calibri"/>
                <a:cs typeface="Calibri"/>
              </a:rPr>
              <a:t>Family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Custom</a:t>
            </a:r>
            <a:endParaRPr sz="3200">
              <a:latin typeface="Calibri"/>
              <a:cs typeface="Calibri"/>
            </a:endParaRPr>
          </a:p>
          <a:p>
            <a:pPr marL="355600" marR="65405" indent="-342900" algn="just">
              <a:lnSpc>
                <a:spcPct val="100000"/>
              </a:lnSpc>
              <a:spcBef>
                <a:spcPts val="790"/>
              </a:spcBef>
            </a:pPr>
            <a:r>
              <a:rPr sz="3200" dirty="0">
                <a:latin typeface="Calibri"/>
                <a:cs typeface="Calibri"/>
              </a:rPr>
              <a:t>A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Custom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repeatedly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brought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notice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court-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may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hold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that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custom-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no </a:t>
            </a:r>
            <a:r>
              <a:rPr sz="3200" dirty="0">
                <a:latin typeface="Calibri"/>
                <a:cs typeface="Calibri"/>
              </a:rPr>
              <a:t>proof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at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all.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15060" y="-88900"/>
            <a:ext cx="690816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59710" marR="5080" indent="-274701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Distinction</a:t>
            </a:r>
            <a:r>
              <a:rPr spc="-110" dirty="0"/>
              <a:t> </a:t>
            </a:r>
            <a:r>
              <a:rPr dirty="0"/>
              <a:t>between</a:t>
            </a:r>
            <a:r>
              <a:rPr spc="-105" dirty="0"/>
              <a:t> </a:t>
            </a:r>
            <a:r>
              <a:rPr dirty="0"/>
              <a:t>Custom</a:t>
            </a:r>
            <a:r>
              <a:rPr spc="-105" dirty="0"/>
              <a:t> </a:t>
            </a:r>
            <a:r>
              <a:rPr spc="-25" dirty="0"/>
              <a:t>and </a:t>
            </a:r>
            <a:r>
              <a:rPr spc="-10" dirty="0"/>
              <a:t>Usage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0850" y="962660"/>
            <a:ext cx="8571230" cy="567563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34</a:t>
            </a:fld>
            <a:endParaRPr spc="-25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35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9740" y="175895"/>
            <a:ext cx="8070850" cy="1694814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 indent="149860" algn="ctr">
              <a:lnSpc>
                <a:spcPct val="103000"/>
              </a:lnSpc>
              <a:spcBef>
                <a:spcPts val="330"/>
              </a:spcBef>
            </a:pPr>
            <a:r>
              <a:rPr dirty="0"/>
              <a:t>Requisites</a:t>
            </a:r>
            <a:r>
              <a:rPr spc="-70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dirty="0"/>
              <a:t>a</a:t>
            </a:r>
            <a:r>
              <a:rPr spc="-85" dirty="0"/>
              <a:t> </a:t>
            </a:r>
            <a:r>
              <a:rPr dirty="0"/>
              <a:t>Valid</a:t>
            </a:r>
            <a:r>
              <a:rPr spc="-70" dirty="0"/>
              <a:t> </a:t>
            </a:r>
            <a:r>
              <a:rPr dirty="0"/>
              <a:t>Local</a:t>
            </a:r>
            <a:r>
              <a:rPr spc="-70" dirty="0"/>
              <a:t> </a:t>
            </a:r>
            <a:r>
              <a:rPr spc="-10" dirty="0"/>
              <a:t>Custom </a:t>
            </a:r>
            <a:r>
              <a:rPr sz="3200" b="0" dirty="0">
                <a:latin typeface="Calibri"/>
                <a:cs typeface="Calibri"/>
              </a:rPr>
              <a:t>Certain</a:t>
            </a:r>
            <a:r>
              <a:rPr sz="3200" b="0" spc="16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requirements</a:t>
            </a:r>
            <a:r>
              <a:rPr sz="3200" b="0" spc="15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laid</a:t>
            </a:r>
            <a:r>
              <a:rPr sz="3200" b="0" spc="16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down</a:t>
            </a:r>
            <a:r>
              <a:rPr sz="3200" b="0" spc="204" dirty="0">
                <a:latin typeface="Calibri"/>
                <a:cs typeface="Calibri"/>
              </a:rPr>
              <a:t> </a:t>
            </a:r>
            <a:r>
              <a:rPr sz="3200" dirty="0"/>
              <a:t>by</a:t>
            </a:r>
            <a:r>
              <a:rPr sz="3200" spc="155" dirty="0"/>
              <a:t> </a:t>
            </a:r>
            <a:r>
              <a:rPr sz="3200" dirty="0"/>
              <a:t>law</a:t>
            </a:r>
            <a:r>
              <a:rPr sz="3200" spc="170" dirty="0"/>
              <a:t> </a:t>
            </a:r>
            <a:r>
              <a:rPr sz="3200" b="0" dirty="0">
                <a:latin typeface="Calibri"/>
                <a:cs typeface="Calibri"/>
              </a:rPr>
              <a:t>in</a:t>
            </a:r>
            <a:r>
              <a:rPr sz="3200" b="0" spc="155" dirty="0">
                <a:latin typeface="Calibri"/>
                <a:cs typeface="Calibri"/>
              </a:rPr>
              <a:t> </a:t>
            </a:r>
            <a:r>
              <a:rPr sz="3200" b="0" spc="-10" dirty="0">
                <a:latin typeface="Calibri"/>
                <a:cs typeface="Calibri"/>
              </a:rPr>
              <a:t>order </a:t>
            </a:r>
            <a:r>
              <a:rPr sz="3200" b="0" dirty="0">
                <a:latin typeface="Calibri"/>
                <a:cs typeface="Calibri"/>
              </a:rPr>
              <a:t>to</a:t>
            </a:r>
            <a:r>
              <a:rPr sz="3200" b="0" spc="-5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be</a:t>
            </a:r>
            <a:r>
              <a:rPr sz="3200" b="0" spc="-5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valid</a:t>
            </a:r>
            <a:r>
              <a:rPr sz="3200" b="0" spc="-5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and</a:t>
            </a:r>
            <a:r>
              <a:rPr sz="3200" b="0" spc="-45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operative</a:t>
            </a:r>
            <a:r>
              <a:rPr sz="3200" b="0" spc="-4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as</a:t>
            </a:r>
            <a:r>
              <a:rPr sz="3200" b="0" spc="-65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a</a:t>
            </a:r>
            <a:r>
              <a:rPr sz="3200" b="0" spc="-5" dirty="0">
                <a:latin typeface="Calibri"/>
                <a:cs typeface="Calibri"/>
              </a:rPr>
              <a:t> </a:t>
            </a:r>
            <a:r>
              <a:rPr sz="3200" dirty="0"/>
              <a:t>source</a:t>
            </a:r>
            <a:r>
              <a:rPr sz="3200" spc="-45" dirty="0"/>
              <a:t> </a:t>
            </a:r>
            <a:r>
              <a:rPr sz="3200" dirty="0"/>
              <a:t>of</a:t>
            </a:r>
            <a:r>
              <a:rPr sz="3200" spc="-45" dirty="0"/>
              <a:t> </a:t>
            </a:r>
            <a:r>
              <a:rPr sz="3200" spc="-20" dirty="0"/>
              <a:t>law.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9740" y="1946909"/>
            <a:ext cx="8067675" cy="4027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alibri"/>
                <a:cs typeface="Calibri"/>
              </a:rPr>
              <a:t>1.Reasonableness-</a:t>
            </a:r>
            <a:r>
              <a:rPr sz="3200" b="1" spc="33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no</a:t>
            </a:r>
            <a:r>
              <a:rPr sz="3200" spc="31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court</a:t>
            </a:r>
            <a:r>
              <a:rPr sz="3200" spc="31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will</a:t>
            </a:r>
            <a:r>
              <a:rPr sz="3200" spc="31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enforce</a:t>
            </a:r>
            <a:r>
              <a:rPr sz="3200" spc="315" dirty="0">
                <a:latin typeface="Calibri"/>
                <a:cs typeface="Calibri"/>
              </a:rPr>
              <a:t>  </a:t>
            </a:r>
            <a:r>
              <a:rPr sz="3200" spc="-25" dirty="0">
                <a:latin typeface="Calibri"/>
                <a:cs typeface="Calibri"/>
              </a:rPr>
              <a:t>an </a:t>
            </a:r>
            <a:r>
              <a:rPr sz="3200" dirty="0">
                <a:latin typeface="Calibri"/>
                <a:cs typeface="Calibri"/>
              </a:rPr>
              <a:t>unreasonable,</a:t>
            </a:r>
            <a:r>
              <a:rPr sz="3200" spc="509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prevailing</a:t>
            </a:r>
            <a:r>
              <a:rPr sz="3200" spc="509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custom</a:t>
            </a:r>
            <a:r>
              <a:rPr sz="3200" spc="509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509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never </a:t>
            </a:r>
            <a:r>
              <a:rPr sz="3200" dirty="0">
                <a:latin typeface="Calibri"/>
                <a:cs typeface="Calibri"/>
              </a:rPr>
              <a:t>absolute,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includes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public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justice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utility.</a:t>
            </a:r>
            <a:endParaRPr sz="3200">
              <a:latin typeface="Calibri"/>
              <a:cs typeface="Calibri"/>
            </a:endParaRPr>
          </a:p>
          <a:p>
            <a:pPr marL="355600" marR="7620" indent="425450" algn="just">
              <a:lnSpc>
                <a:spcPct val="100000"/>
              </a:lnSpc>
              <a:spcBef>
                <a:spcPts val="800"/>
              </a:spcBef>
            </a:pPr>
            <a:r>
              <a:rPr sz="3200" dirty="0">
                <a:latin typeface="Calibri"/>
                <a:cs typeface="Calibri"/>
              </a:rPr>
              <a:t>if</a:t>
            </a:r>
            <a:r>
              <a:rPr sz="3200" spc="4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4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4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contrary,</a:t>
            </a:r>
            <a:r>
              <a:rPr sz="3200" spc="4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apply</a:t>
            </a:r>
            <a:r>
              <a:rPr sz="3200" spc="4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principles</a:t>
            </a:r>
            <a:r>
              <a:rPr sz="3200" spc="4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4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justice, </a:t>
            </a:r>
            <a:r>
              <a:rPr sz="3200" dirty="0">
                <a:latin typeface="Calibri"/>
                <a:cs typeface="Calibri"/>
              </a:rPr>
              <a:t>equity</a:t>
            </a:r>
            <a:r>
              <a:rPr sz="3200" spc="7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7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good</a:t>
            </a:r>
            <a:r>
              <a:rPr sz="3200" spc="7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conscience,</a:t>
            </a:r>
            <a:r>
              <a:rPr sz="3200" spc="7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custom</a:t>
            </a:r>
            <a:r>
              <a:rPr sz="3200" spc="6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should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repugnant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reason,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can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1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refused </a:t>
            </a:r>
            <a:r>
              <a:rPr sz="3200" dirty="0">
                <a:latin typeface="Calibri"/>
                <a:cs typeface="Calibri"/>
              </a:rPr>
              <a:t>recognition</a:t>
            </a:r>
            <a:r>
              <a:rPr sz="3200" spc="34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only</a:t>
            </a:r>
            <a:r>
              <a:rPr sz="3200" spc="34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when</a:t>
            </a:r>
            <a:r>
              <a:rPr sz="3200" spc="34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opposed</a:t>
            </a:r>
            <a:r>
              <a:rPr sz="3200" spc="34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345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public policy.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36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160020"/>
            <a:ext cx="7954645" cy="5509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48180">
              <a:lnSpc>
                <a:spcPct val="120800"/>
              </a:lnSpc>
              <a:spcBef>
                <a:spcPts val="100"/>
              </a:spcBef>
            </a:pPr>
            <a:r>
              <a:rPr sz="3200" dirty="0">
                <a:latin typeface="Calibri"/>
                <a:cs typeface="Calibri"/>
              </a:rPr>
              <a:t>2</a:t>
            </a:r>
            <a:r>
              <a:rPr sz="3200" b="1" dirty="0">
                <a:latin typeface="Calibri"/>
                <a:cs typeface="Calibri"/>
              </a:rPr>
              <a:t>.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Conformity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with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Statute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Law</a:t>
            </a:r>
            <a:r>
              <a:rPr sz="3200" spc="-10" dirty="0">
                <a:latin typeface="Calibri"/>
                <a:cs typeface="Calibri"/>
              </a:rPr>
              <a:t>:- </a:t>
            </a:r>
            <a:r>
              <a:rPr sz="3200" dirty="0">
                <a:latin typeface="Calibri"/>
                <a:cs typeface="Calibri"/>
              </a:rPr>
              <a:t>Must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contrary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statute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law.</a:t>
            </a:r>
            <a:endParaRPr sz="3200">
              <a:latin typeface="Calibri"/>
              <a:cs typeface="Calibri"/>
            </a:endParaRPr>
          </a:p>
          <a:p>
            <a:pPr marL="355600" marR="131445" indent="-342900">
              <a:lnSpc>
                <a:spcPct val="100000"/>
              </a:lnSpc>
              <a:spcBef>
                <a:spcPts val="800"/>
              </a:spcBef>
            </a:pPr>
            <a:r>
              <a:rPr sz="3200" dirty="0">
                <a:latin typeface="Calibri"/>
                <a:cs typeface="Calibri"/>
              </a:rPr>
              <a:t>No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custom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can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take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away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force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Parliament.</a:t>
            </a:r>
            <a:endParaRPr sz="3200">
              <a:latin typeface="Calibri"/>
              <a:cs typeface="Calibri"/>
            </a:endParaRPr>
          </a:p>
          <a:p>
            <a:pPr marL="355600" marR="695325" indent="-342900">
              <a:lnSpc>
                <a:spcPct val="100000"/>
              </a:lnSpc>
              <a:spcBef>
                <a:spcPts val="790"/>
              </a:spcBef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England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this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rule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observed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positive </a:t>
            </a:r>
            <a:r>
              <a:rPr sz="3200" dirty="0">
                <a:latin typeface="Calibri"/>
                <a:cs typeface="Calibri"/>
              </a:rPr>
              <a:t>principle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Law.</a:t>
            </a:r>
            <a:endParaRPr sz="3200">
              <a:latin typeface="Calibri"/>
              <a:cs typeface="Calibri"/>
            </a:endParaRPr>
          </a:p>
          <a:p>
            <a:pPr marL="355600" marR="341630" indent="-342900">
              <a:lnSpc>
                <a:spcPct val="100000"/>
              </a:lnSpc>
              <a:spcBef>
                <a:spcPts val="800"/>
              </a:spcBef>
            </a:pPr>
            <a:r>
              <a:rPr sz="3200" dirty="0">
                <a:latin typeface="Calibri"/>
                <a:cs typeface="Calibri"/>
              </a:rPr>
              <a:t>Savigny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customs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statutes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put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same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level-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with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respect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their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efficacy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90"/>
              </a:spcBef>
            </a:pPr>
            <a:r>
              <a:rPr sz="3200" dirty="0">
                <a:latin typeface="Calibri"/>
                <a:cs typeface="Calibri"/>
              </a:rPr>
              <a:t>Customary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may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complete,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modify,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repeal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statute,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may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create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new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rule.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37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825500"/>
            <a:ext cx="7613650" cy="463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74695">
              <a:lnSpc>
                <a:spcPct val="120800"/>
              </a:lnSpc>
              <a:spcBef>
                <a:spcPts val="100"/>
              </a:spcBef>
            </a:pPr>
            <a:r>
              <a:rPr sz="3200" b="1" dirty="0">
                <a:latin typeface="Calibri"/>
                <a:cs typeface="Calibri"/>
              </a:rPr>
              <a:t>3.Observance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as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Right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50" dirty="0">
                <a:latin typeface="Calibri"/>
                <a:cs typeface="Calibri"/>
              </a:rPr>
              <a:t>– </a:t>
            </a:r>
            <a:r>
              <a:rPr sz="3200" dirty="0">
                <a:latin typeface="Calibri"/>
                <a:cs typeface="Calibri"/>
              </a:rPr>
              <a:t>Custom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source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law </a:t>
            </a:r>
            <a:r>
              <a:rPr sz="3200" dirty="0">
                <a:latin typeface="Calibri"/>
                <a:cs typeface="Calibri"/>
              </a:rPr>
              <a:t>Observed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right </a:t>
            </a:r>
            <a:r>
              <a:rPr sz="3200" dirty="0">
                <a:latin typeface="Calibri"/>
                <a:cs typeface="Calibri"/>
              </a:rPr>
              <a:t>Followed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openly </a:t>
            </a:r>
            <a:r>
              <a:rPr sz="3200" dirty="0">
                <a:latin typeface="Calibri"/>
                <a:cs typeface="Calibri"/>
              </a:rPr>
              <a:t>Obligatory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force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3200" dirty="0">
                <a:latin typeface="Calibri"/>
                <a:cs typeface="Calibri"/>
              </a:rPr>
              <a:t>Supported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general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public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opinion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90"/>
              </a:spcBef>
            </a:pPr>
            <a:r>
              <a:rPr sz="3200" dirty="0">
                <a:latin typeface="Calibri"/>
                <a:cs typeface="Calibri"/>
              </a:rPr>
              <a:t>A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custom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that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every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man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contribute—his </a:t>
            </a:r>
            <a:r>
              <a:rPr sz="3200" dirty="0">
                <a:latin typeface="Calibri"/>
                <a:cs typeface="Calibri"/>
              </a:rPr>
              <a:t>own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pleasure.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38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160020"/>
            <a:ext cx="7823200" cy="5610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26030">
              <a:lnSpc>
                <a:spcPct val="120800"/>
              </a:lnSpc>
              <a:spcBef>
                <a:spcPts val="100"/>
              </a:spcBef>
            </a:pPr>
            <a:r>
              <a:rPr sz="3200" b="1" dirty="0">
                <a:latin typeface="Calibri"/>
                <a:cs typeface="Calibri"/>
              </a:rPr>
              <a:t>4.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Immemorial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Antiquity </a:t>
            </a:r>
            <a:r>
              <a:rPr sz="3200" dirty="0">
                <a:latin typeface="Calibri"/>
                <a:cs typeface="Calibri"/>
              </a:rPr>
              <a:t>Custom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have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force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law </a:t>
            </a:r>
            <a:r>
              <a:rPr sz="3200" dirty="0">
                <a:latin typeface="Calibri"/>
                <a:cs typeface="Calibri"/>
              </a:rPr>
              <a:t>Must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immemorial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3200" dirty="0">
                <a:latin typeface="Calibri"/>
                <a:cs typeface="Calibri"/>
              </a:rPr>
              <a:t>Existed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long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time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800"/>
              </a:spcBef>
            </a:pPr>
            <a:r>
              <a:rPr sz="3200" dirty="0">
                <a:latin typeface="Calibri"/>
                <a:cs typeface="Calibri"/>
              </a:rPr>
              <a:t>Any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show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beginning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custom,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it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good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custom</a:t>
            </a:r>
            <a:endParaRPr sz="3200">
              <a:latin typeface="Calibri"/>
              <a:cs typeface="Calibri"/>
            </a:endParaRPr>
          </a:p>
          <a:p>
            <a:pPr marL="355600" marR="76200" indent="-342900">
              <a:lnSpc>
                <a:spcPct val="100000"/>
              </a:lnSpc>
              <a:spcBef>
                <a:spcPts val="800"/>
              </a:spcBef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English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arbitrary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but </a:t>
            </a:r>
            <a:r>
              <a:rPr sz="3200" dirty="0">
                <a:latin typeface="Calibri"/>
                <a:cs typeface="Calibri"/>
              </a:rPr>
              <a:t>necessary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limit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“legal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memory”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fixing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at </a:t>
            </a:r>
            <a:r>
              <a:rPr sz="3200" dirty="0">
                <a:latin typeface="Calibri"/>
                <a:cs typeface="Calibri"/>
              </a:rPr>
              <a:t>1189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AD,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India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this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rule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applicable.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39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236220"/>
            <a:ext cx="7330440" cy="571246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417195" indent="-404495">
              <a:lnSpc>
                <a:spcPct val="100000"/>
              </a:lnSpc>
              <a:spcBef>
                <a:spcPts val="900"/>
              </a:spcBef>
              <a:buAutoNum type="arabicPeriod" startAt="5"/>
              <a:tabLst>
                <a:tab pos="417195" algn="l"/>
              </a:tabLst>
            </a:pPr>
            <a:r>
              <a:rPr sz="3200" b="1" dirty="0">
                <a:latin typeface="Calibri"/>
                <a:cs typeface="Calibri"/>
              </a:rPr>
              <a:t>Peaceable</a:t>
            </a:r>
            <a:r>
              <a:rPr sz="3200" b="1" spc="-7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Enjoyment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120800"/>
              </a:lnSpc>
            </a:pPr>
            <a:r>
              <a:rPr sz="3200" dirty="0">
                <a:latin typeface="Calibri"/>
                <a:cs typeface="Calibri"/>
              </a:rPr>
              <a:t>Custom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must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have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been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enjoyed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peaceably </a:t>
            </a:r>
            <a:r>
              <a:rPr sz="3200" dirty="0">
                <a:latin typeface="Calibri"/>
                <a:cs typeface="Calibri"/>
              </a:rPr>
              <a:t>Custom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dispute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long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time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before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a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ts val="3829"/>
              </a:lnSpc>
            </a:pPr>
            <a:r>
              <a:rPr sz="3200" spc="-10" dirty="0">
                <a:latin typeface="Calibri"/>
                <a:cs typeface="Calibri"/>
              </a:rPr>
              <a:t>court,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3200" dirty="0">
                <a:latin typeface="Calibri"/>
                <a:cs typeface="Calibri"/>
              </a:rPr>
              <a:t>It’s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cannot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peaceable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enjoyment.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35"/>
              </a:spcBef>
            </a:pPr>
            <a:endParaRPr sz="3200">
              <a:latin typeface="Calibri"/>
              <a:cs typeface="Calibri"/>
            </a:endParaRPr>
          </a:p>
          <a:p>
            <a:pPr marL="417195" indent="-404495">
              <a:lnSpc>
                <a:spcPct val="100000"/>
              </a:lnSpc>
              <a:buAutoNum type="arabicPeriod" startAt="6"/>
              <a:tabLst>
                <a:tab pos="417195" algn="l"/>
              </a:tabLst>
            </a:pPr>
            <a:r>
              <a:rPr sz="3200" b="1" spc="-10" dirty="0">
                <a:latin typeface="Calibri"/>
                <a:cs typeface="Calibri"/>
              </a:rPr>
              <a:t>Certainty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3200" dirty="0">
                <a:latin typeface="Calibri"/>
                <a:cs typeface="Calibri"/>
              </a:rPr>
              <a:t>Must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certain</a:t>
            </a:r>
            <a:endParaRPr sz="3200">
              <a:latin typeface="Calibri"/>
              <a:cs typeface="Calibri"/>
            </a:endParaRPr>
          </a:p>
          <a:p>
            <a:pPr marL="355600" marR="972819" indent="-342900">
              <a:lnSpc>
                <a:spcPct val="100000"/>
              </a:lnSpc>
              <a:spcBef>
                <a:spcPts val="800"/>
              </a:spcBef>
            </a:pPr>
            <a:r>
              <a:rPr sz="3200" dirty="0">
                <a:latin typeface="Calibri"/>
                <a:cs typeface="Calibri"/>
              </a:rPr>
              <a:t>Which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vague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indefinite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cannot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be </a:t>
            </a:r>
            <a:r>
              <a:rPr sz="3200" spc="-10" dirty="0">
                <a:latin typeface="Calibri"/>
                <a:cs typeface="Calibri"/>
              </a:rPr>
              <a:t>recognized.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40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167640"/>
            <a:ext cx="7853045" cy="571881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93065" indent="-380365">
              <a:lnSpc>
                <a:spcPct val="100000"/>
              </a:lnSpc>
              <a:spcBef>
                <a:spcPts val="480"/>
              </a:spcBef>
              <a:buAutoNum type="arabicPeriod" startAt="7"/>
              <a:tabLst>
                <a:tab pos="393065" algn="l"/>
              </a:tabLst>
            </a:pPr>
            <a:r>
              <a:rPr sz="3000" b="1" spc="-10" dirty="0">
                <a:latin typeface="Calibri"/>
                <a:cs typeface="Calibri"/>
              </a:rPr>
              <a:t>Consistency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3000" dirty="0">
                <a:latin typeface="Calibri"/>
                <a:cs typeface="Calibri"/>
              </a:rPr>
              <a:t>Must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consistency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custom</a:t>
            </a:r>
            <a:endParaRPr sz="3000">
              <a:latin typeface="Calibri"/>
              <a:cs typeface="Calibri"/>
            </a:endParaRPr>
          </a:p>
          <a:p>
            <a:pPr marL="355600" marR="365760" indent="-256540">
              <a:lnSpc>
                <a:spcPts val="3240"/>
              </a:lnSpc>
              <a:spcBef>
                <a:spcPts val="795"/>
              </a:spcBef>
            </a:pPr>
            <a:r>
              <a:rPr sz="3000" dirty="0">
                <a:latin typeface="Calibri"/>
                <a:cs typeface="Calibri"/>
              </a:rPr>
              <a:t>A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particular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custom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must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not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come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into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conflict </a:t>
            </a:r>
            <a:r>
              <a:rPr sz="3000" dirty="0">
                <a:latin typeface="Calibri"/>
                <a:cs typeface="Calibri"/>
              </a:rPr>
              <a:t>with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other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established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custom.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3000">
              <a:latin typeface="Calibri"/>
              <a:cs typeface="Calibri"/>
            </a:endParaRPr>
          </a:p>
          <a:p>
            <a:pPr marL="393065" indent="-380365">
              <a:lnSpc>
                <a:spcPct val="100000"/>
              </a:lnSpc>
              <a:buAutoNum type="arabicPeriod" startAt="8"/>
              <a:tabLst>
                <a:tab pos="393065" algn="l"/>
              </a:tabLst>
            </a:pPr>
            <a:r>
              <a:rPr sz="3000" b="1" spc="-10" dirty="0">
                <a:latin typeface="Calibri"/>
                <a:cs typeface="Calibri"/>
              </a:rPr>
              <a:t>Continuity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3000" dirty="0">
                <a:latin typeface="Calibri"/>
                <a:cs typeface="Calibri"/>
              </a:rPr>
              <a:t>Custom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valid</a:t>
            </a:r>
            <a:endParaRPr sz="3000">
              <a:latin typeface="Calibri"/>
              <a:cs typeface="Calibri"/>
            </a:endParaRPr>
          </a:p>
          <a:p>
            <a:pPr marL="355600" marR="565785" indent="-342900">
              <a:lnSpc>
                <a:spcPts val="3240"/>
              </a:lnSpc>
              <a:spcBef>
                <a:spcPts val="800"/>
              </a:spcBef>
            </a:pPr>
            <a:r>
              <a:rPr sz="3000" dirty="0">
                <a:latin typeface="Calibri"/>
                <a:cs typeface="Calibri"/>
              </a:rPr>
              <a:t>Have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been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continuously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existence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from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time </a:t>
            </a:r>
            <a:r>
              <a:rPr sz="3000" spc="-10" dirty="0">
                <a:latin typeface="Calibri"/>
                <a:cs typeface="Calibri"/>
              </a:rPr>
              <a:t>immemorial</a:t>
            </a: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ts val="3240"/>
              </a:lnSpc>
              <a:spcBef>
                <a:spcPts val="740"/>
              </a:spcBef>
            </a:pPr>
            <a:r>
              <a:rPr sz="3000" dirty="0">
                <a:latin typeface="Calibri"/>
                <a:cs typeface="Calibri"/>
              </a:rPr>
              <a:t>In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England,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it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essential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that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custom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should </a:t>
            </a:r>
            <a:r>
              <a:rPr sz="3000" dirty="0">
                <a:latin typeface="Calibri"/>
                <a:cs typeface="Calibri"/>
              </a:rPr>
              <a:t>not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have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abandoned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at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any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time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after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1189,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and </a:t>
            </a:r>
            <a:r>
              <a:rPr sz="3000" dirty="0">
                <a:latin typeface="Calibri"/>
                <a:cs typeface="Calibri"/>
              </a:rPr>
              <a:t>then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re-continued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41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8560" y="109220"/>
            <a:ext cx="67798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CUSTOM</a:t>
            </a:r>
            <a:r>
              <a:rPr sz="4400" spc="-65" dirty="0"/>
              <a:t> </a:t>
            </a:r>
            <a:r>
              <a:rPr sz="4400" dirty="0"/>
              <a:t>AND</a:t>
            </a:r>
            <a:r>
              <a:rPr sz="4400" spc="-65" dirty="0"/>
              <a:t> </a:t>
            </a:r>
            <a:r>
              <a:rPr sz="4400" spc="-10" dirty="0"/>
              <a:t>PRESCRIPTION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735329"/>
            <a:ext cx="1460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839" y="753109"/>
            <a:ext cx="7729855" cy="4024629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425"/>
              </a:spcBef>
            </a:pPr>
            <a:r>
              <a:rPr sz="2700" dirty="0">
                <a:latin typeface="Calibri"/>
                <a:cs typeface="Calibri"/>
              </a:rPr>
              <a:t>Custom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long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practice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operating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as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source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65" dirty="0">
                <a:latin typeface="Calibri"/>
                <a:cs typeface="Calibri"/>
              </a:rPr>
              <a:t> </a:t>
            </a:r>
            <a:r>
              <a:rPr sz="2700" b="1" spc="-20" dirty="0">
                <a:latin typeface="Calibri"/>
                <a:cs typeface="Calibri"/>
              </a:rPr>
              <a:t>law-</a:t>
            </a:r>
            <a:r>
              <a:rPr sz="2700" b="1" spc="-50" dirty="0">
                <a:latin typeface="Calibri"/>
                <a:cs typeface="Calibri"/>
              </a:rPr>
              <a:t>- </a:t>
            </a:r>
            <a:r>
              <a:rPr sz="2700" dirty="0">
                <a:latin typeface="Calibri"/>
                <a:cs typeface="Calibri"/>
              </a:rPr>
              <a:t>Prescription</a:t>
            </a:r>
            <a:r>
              <a:rPr sz="2700" spc="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along</a:t>
            </a:r>
            <a:r>
              <a:rPr sz="2700" spc="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practiced</a:t>
            </a:r>
            <a:r>
              <a:rPr sz="2700" spc="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operating</a:t>
            </a:r>
            <a:r>
              <a:rPr sz="2700" spc="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as</a:t>
            </a:r>
            <a:r>
              <a:rPr sz="2700" spc="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source</a:t>
            </a:r>
            <a:r>
              <a:rPr sz="2700" spc="6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of </a:t>
            </a:r>
            <a:r>
              <a:rPr sz="2700" b="1" spc="-10" dirty="0">
                <a:latin typeface="Calibri"/>
                <a:cs typeface="Calibri"/>
              </a:rPr>
              <a:t>rights</a:t>
            </a:r>
            <a:endParaRPr sz="27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345"/>
              </a:spcBef>
            </a:pPr>
            <a:r>
              <a:rPr sz="2700" dirty="0">
                <a:latin typeface="Calibri"/>
                <a:cs typeface="Calibri"/>
              </a:rPr>
              <a:t>Custom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i="1" dirty="0">
                <a:latin typeface="Calibri"/>
                <a:cs typeface="Calibri"/>
              </a:rPr>
              <a:t>lex</a:t>
            </a:r>
            <a:r>
              <a:rPr sz="2700" i="1" spc="-30" dirty="0">
                <a:latin typeface="Calibri"/>
                <a:cs typeface="Calibri"/>
              </a:rPr>
              <a:t> </a:t>
            </a:r>
            <a:r>
              <a:rPr sz="2700" i="1" spc="-20" dirty="0">
                <a:latin typeface="Calibri"/>
                <a:cs typeface="Calibri"/>
              </a:rPr>
              <a:t>loci-</a:t>
            </a:r>
            <a:r>
              <a:rPr sz="2700" i="1" dirty="0">
                <a:latin typeface="Calibri"/>
                <a:cs typeface="Calibri"/>
              </a:rPr>
              <a:t>-</a:t>
            </a:r>
            <a:r>
              <a:rPr sz="2700" dirty="0">
                <a:latin typeface="Calibri"/>
                <a:cs typeface="Calibri"/>
              </a:rPr>
              <a:t>Prescription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i="1" dirty="0">
                <a:latin typeface="Calibri"/>
                <a:cs typeface="Calibri"/>
              </a:rPr>
              <a:t>fixed</a:t>
            </a:r>
            <a:r>
              <a:rPr sz="2700" i="1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person</a:t>
            </a:r>
            <a:endParaRPr sz="2700">
              <a:latin typeface="Calibri"/>
              <a:cs typeface="Calibri"/>
            </a:endParaRPr>
          </a:p>
          <a:p>
            <a:pPr marL="12700" marR="16510" algn="just">
              <a:lnSpc>
                <a:spcPct val="90000"/>
              </a:lnSpc>
              <a:spcBef>
                <a:spcPts val="675"/>
              </a:spcBef>
            </a:pPr>
            <a:r>
              <a:rPr sz="2700" dirty="0">
                <a:latin typeface="Calibri"/>
                <a:cs typeface="Calibri"/>
              </a:rPr>
              <a:t>Course</a:t>
            </a:r>
            <a:r>
              <a:rPr sz="2700" spc="1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1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conduct</a:t>
            </a:r>
            <a:r>
              <a:rPr sz="2700" spc="1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1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practiced</a:t>
            </a:r>
            <a:r>
              <a:rPr sz="2700" spc="1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for</a:t>
            </a:r>
            <a:r>
              <a:rPr sz="2700" spc="1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1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long</a:t>
            </a:r>
            <a:r>
              <a:rPr sz="2700" spc="1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time,</a:t>
            </a:r>
            <a:r>
              <a:rPr sz="2700" spc="1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it</a:t>
            </a:r>
            <a:r>
              <a:rPr sz="2700" spc="15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gives </a:t>
            </a:r>
            <a:r>
              <a:rPr sz="2700" dirty="0">
                <a:latin typeface="Calibri"/>
                <a:cs typeface="Calibri"/>
              </a:rPr>
              <a:t>rise</a:t>
            </a:r>
            <a:r>
              <a:rPr sz="2700" spc="204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1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20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rule</a:t>
            </a:r>
            <a:r>
              <a:rPr sz="2700" spc="1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20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Law-</a:t>
            </a:r>
            <a:r>
              <a:rPr sz="2700" dirty="0">
                <a:latin typeface="Calibri"/>
                <a:cs typeface="Calibri"/>
              </a:rPr>
              <a:t>(custom)</a:t>
            </a:r>
            <a:r>
              <a:rPr sz="2700" spc="1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whereas</a:t>
            </a:r>
            <a:r>
              <a:rPr sz="2700" spc="19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it(prescription) </a:t>
            </a:r>
            <a:r>
              <a:rPr sz="2700" dirty="0">
                <a:latin typeface="Calibri"/>
                <a:cs typeface="Calibri"/>
              </a:rPr>
              <a:t>gives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rise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right.</a:t>
            </a:r>
            <a:endParaRPr sz="2700">
              <a:latin typeface="Calibri"/>
              <a:cs typeface="Calibri"/>
            </a:endParaRPr>
          </a:p>
          <a:p>
            <a:pPr marL="12700" marR="15240" algn="just">
              <a:lnSpc>
                <a:spcPts val="2910"/>
              </a:lnSpc>
              <a:spcBef>
                <a:spcPts val="725"/>
              </a:spcBef>
            </a:pPr>
            <a:r>
              <a:rPr sz="2700" dirty="0">
                <a:latin typeface="Calibri"/>
                <a:cs typeface="Calibri"/>
              </a:rPr>
              <a:t>A</a:t>
            </a:r>
            <a:r>
              <a:rPr sz="2700" spc="3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custom</a:t>
            </a:r>
            <a:r>
              <a:rPr sz="2700" spc="4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extends</a:t>
            </a:r>
            <a:r>
              <a:rPr sz="2700" spc="4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4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4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particular</a:t>
            </a:r>
            <a:r>
              <a:rPr sz="2700" spc="4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place,</a:t>
            </a:r>
            <a:r>
              <a:rPr sz="2700" spc="3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locality,</a:t>
            </a:r>
            <a:r>
              <a:rPr sz="2700" spc="40" dirty="0">
                <a:latin typeface="Calibri"/>
                <a:cs typeface="Calibri"/>
              </a:rPr>
              <a:t>  </a:t>
            </a:r>
            <a:r>
              <a:rPr sz="2700" spc="-25" dirty="0">
                <a:latin typeface="Calibri"/>
                <a:cs typeface="Calibri"/>
              </a:rPr>
              <a:t>or </a:t>
            </a:r>
            <a:r>
              <a:rPr sz="2700" dirty="0">
                <a:latin typeface="Calibri"/>
                <a:cs typeface="Calibri"/>
              </a:rPr>
              <a:t>community</a:t>
            </a:r>
            <a:r>
              <a:rPr sz="2700" spc="16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as</a:t>
            </a:r>
            <a:r>
              <a:rPr sz="2700" spc="16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16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whole</a:t>
            </a:r>
            <a:r>
              <a:rPr sz="2700" spc="16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whereas</a:t>
            </a:r>
            <a:r>
              <a:rPr sz="2700" spc="16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Ps</a:t>
            </a:r>
            <a:r>
              <a:rPr sz="2700" spc="16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16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160" dirty="0">
                <a:latin typeface="Calibri"/>
                <a:cs typeface="Calibri"/>
              </a:rPr>
              <a:t>  </a:t>
            </a:r>
            <a:r>
              <a:rPr sz="2700" spc="-10" dirty="0">
                <a:latin typeface="Calibri"/>
                <a:cs typeface="Calibri"/>
              </a:rPr>
              <a:t>personal </a:t>
            </a:r>
            <a:r>
              <a:rPr sz="2700" dirty="0">
                <a:latin typeface="Calibri"/>
                <a:cs typeface="Calibri"/>
              </a:rPr>
              <a:t>nature-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individual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or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his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relatives.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1888490"/>
            <a:ext cx="146050" cy="934719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3582670"/>
            <a:ext cx="1460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4779009"/>
            <a:ext cx="1460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8839" y="4796790"/>
            <a:ext cx="7722234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6405" algn="l"/>
                <a:tab pos="1710055" algn="l"/>
                <a:tab pos="3328035" algn="l"/>
                <a:tab pos="4243070" algn="l"/>
                <a:tab pos="5080000" algn="l"/>
                <a:tab pos="6125210" algn="l"/>
                <a:tab pos="7544434" algn="l"/>
              </a:tabLst>
            </a:pPr>
            <a:r>
              <a:rPr sz="2700" spc="-50" dirty="0">
                <a:latin typeface="Calibri"/>
                <a:cs typeface="Calibri"/>
              </a:rPr>
              <a:t>A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custom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originates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20" dirty="0">
                <a:latin typeface="Calibri"/>
                <a:cs typeface="Calibri"/>
              </a:rPr>
              <a:t>from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20" dirty="0">
                <a:latin typeface="Calibri"/>
                <a:cs typeface="Calibri"/>
              </a:rPr>
              <a:t>long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usage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whereas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50" dirty="0">
                <a:latin typeface="Calibri"/>
                <a:cs typeface="Calibri"/>
              </a:rPr>
              <a:t>a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8839" y="5167629"/>
            <a:ext cx="635381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latin typeface="Calibri"/>
                <a:cs typeface="Calibri"/>
              </a:rPr>
              <a:t>prescription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originates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from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waiver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right.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5940" y="5604509"/>
            <a:ext cx="1460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8839" y="5622290"/>
            <a:ext cx="7720965" cy="807720"/>
          </a:xfrm>
          <a:prstGeom prst="rect">
            <a:avLst/>
          </a:prstGeom>
        </p:spPr>
        <p:txBody>
          <a:bodyPr vert="horz" wrap="square" lIns="0" tIns="59054" rIns="0" bIns="0" rtlCol="0">
            <a:spAutoFit/>
          </a:bodyPr>
          <a:lstStyle/>
          <a:p>
            <a:pPr marL="12700" marR="5080">
              <a:lnSpc>
                <a:spcPts val="2920"/>
              </a:lnSpc>
              <a:spcBef>
                <a:spcPts val="464"/>
              </a:spcBef>
              <a:tabLst>
                <a:tab pos="1262380" algn="l"/>
                <a:tab pos="1753870" algn="l"/>
                <a:tab pos="3072130" algn="l"/>
                <a:tab pos="4034790" algn="l"/>
                <a:tab pos="5582920" algn="l"/>
                <a:tab pos="6073775" algn="l"/>
                <a:tab pos="7183755" algn="l"/>
              </a:tabLst>
            </a:pPr>
            <a:r>
              <a:rPr sz="2700" spc="-10" dirty="0">
                <a:latin typeface="Calibri"/>
                <a:cs typeface="Calibri"/>
              </a:rPr>
              <a:t>Validity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25" dirty="0">
                <a:latin typeface="Calibri"/>
                <a:cs typeface="Calibri"/>
              </a:rPr>
              <a:t>of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custom,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apply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principles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25" dirty="0">
                <a:latin typeface="Calibri"/>
                <a:cs typeface="Calibri"/>
              </a:rPr>
              <a:t>of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10" dirty="0">
                <a:latin typeface="Calibri"/>
                <a:cs typeface="Calibri"/>
              </a:rPr>
              <a:t>justice</a:t>
            </a:r>
            <a:r>
              <a:rPr sz="2700" dirty="0">
                <a:latin typeface="Calibri"/>
                <a:cs typeface="Calibri"/>
              </a:rPr>
              <a:t>	</a:t>
            </a:r>
            <a:r>
              <a:rPr sz="2700" spc="-25" dirty="0">
                <a:latin typeface="Calibri"/>
                <a:cs typeface="Calibri"/>
              </a:rPr>
              <a:t>and </a:t>
            </a:r>
            <a:r>
              <a:rPr sz="2700" dirty="0">
                <a:latin typeface="Calibri"/>
                <a:cs typeface="Calibri"/>
              </a:rPr>
              <a:t>public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utility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but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it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not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so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case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Ps.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42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4230" y="71120"/>
            <a:ext cx="740790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THEORIES</a:t>
            </a:r>
            <a:r>
              <a:rPr sz="4400" spc="-50" dirty="0"/>
              <a:t> </a:t>
            </a:r>
            <a:r>
              <a:rPr sz="4400" dirty="0"/>
              <a:t>OF</a:t>
            </a:r>
            <a:r>
              <a:rPr sz="4400" spc="-55" dirty="0"/>
              <a:t> </a:t>
            </a:r>
            <a:r>
              <a:rPr sz="4400" dirty="0"/>
              <a:t>CUSTOMARY</a:t>
            </a:r>
            <a:r>
              <a:rPr sz="4400" spc="-55" dirty="0"/>
              <a:t> </a:t>
            </a:r>
            <a:r>
              <a:rPr sz="4400" spc="-25" dirty="0"/>
              <a:t>LAW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31140" y="673100"/>
            <a:ext cx="8601075" cy="589026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355600" marR="5080" indent="-342900">
              <a:lnSpc>
                <a:spcPts val="3229"/>
              </a:lnSpc>
              <a:spcBef>
                <a:spcPts val="51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Customary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established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not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by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legislators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or </a:t>
            </a:r>
            <a:r>
              <a:rPr sz="3000" dirty="0">
                <a:latin typeface="Calibri"/>
                <a:cs typeface="Calibri"/>
              </a:rPr>
              <a:t>professionally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trained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judges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but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by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popular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practice.</a:t>
            </a:r>
            <a:endParaRPr sz="3000">
              <a:latin typeface="Calibri"/>
              <a:cs typeface="Calibri"/>
            </a:endParaRPr>
          </a:p>
          <a:p>
            <a:pPr marL="355600" marR="170815" indent="-342900">
              <a:lnSpc>
                <a:spcPts val="3240"/>
              </a:lnSpc>
              <a:spcBef>
                <a:spcPts val="75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Historical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theory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Analytical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theory-</a:t>
            </a:r>
            <a:r>
              <a:rPr sz="3000" dirty="0">
                <a:latin typeface="Calibri"/>
                <a:cs typeface="Calibri"/>
              </a:rPr>
              <a:t>Two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theories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customary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law.</a:t>
            </a:r>
            <a:endParaRPr sz="3000">
              <a:latin typeface="Calibri"/>
              <a:cs typeface="Calibri"/>
            </a:endParaRPr>
          </a:p>
          <a:p>
            <a:pPr marL="355600" marR="44450" indent="-342900">
              <a:lnSpc>
                <a:spcPct val="89900"/>
              </a:lnSpc>
              <a:spcBef>
                <a:spcPts val="69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b="1" dirty="0">
                <a:latin typeface="Calibri"/>
                <a:cs typeface="Calibri"/>
              </a:rPr>
              <a:t>Historical</a:t>
            </a:r>
            <a:r>
              <a:rPr sz="3000" b="1" spc="-4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theory</a:t>
            </a:r>
            <a:r>
              <a:rPr sz="3000" b="1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–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has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its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existence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-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dirty="0">
                <a:latin typeface="Calibri"/>
                <a:cs typeface="Calibri"/>
              </a:rPr>
              <a:t>common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consciousness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people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customary </a:t>
            </a:r>
            <a:r>
              <a:rPr sz="3000" dirty="0">
                <a:latin typeface="Calibri"/>
                <a:cs typeface="Calibri"/>
              </a:rPr>
              <a:t>observance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not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cause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but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evidence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its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existence.</a:t>
            </a:r>
            <a:endParaRPr sz="3000">
              <a:latin typeface="Calibri"/>
              <a:cs typeface="Calibri"/>
            </a:endParaRPr>
          </a:p>
          <a:p>
            <a:pPr marL="355600" marR="120014" indent="-342900">
              <a:lnSpc>
                <a:spcPts val="324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The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primary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source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from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which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all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which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derives </a:t>
            </a:r>
            <a:r>
              <a:rPr sz="3000" dirty="0">
                <a:latin typeface="Calibri"/>
                <a:cs typeface="Calibri"/>
              </a:rPr>
              <a:t>its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legal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efficacy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&amp;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authority.</a:t>
            </a:r>
            <a:endParaRPr sz="3000">
              <a:latin typeface="Calibri"/>
              <a:cs typeface="Calibri"/>
            </a:endParaRPr>
          </a:p>
          <a:p>
            <a:pPr marL="355600" marR="895985" indent="-342900">
              <a:lnSpc>
                <a:spcPts val="324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Conduct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men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from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beginning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time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will </a:t>
            </a:r>
            <a:r>
              <a:rPr sz="3000" dirty="0">
                <a:latin typeface="Calibri"/>
                <a:cs typeface="Calibri"/>
              </a:rPr>
              <a:t>continue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govern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it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end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time.</a:t>
            </a:r>
            <a:endParaRPr sz="3000">
              <a:latin typeface="Calibri"/>
              <a:cs typeface="Calibri"/>
            </a:endParaRPr>
          </a:p>
          <a:p>
            <a:pPr marL="7221855">
              <a:lnSpc>
                <a:spcPct val="100000"/>
              </a:lnSpc>
              <a:spcBef>
                <a:spcPts val="330"/>
              </a:spcBef>
            </a:pPr>
            <a:r>
              <a:rPr sz="3000" spc="-10" dirty="0">
                <a:latin typeface="Calibri"/>
                <a:cs typeface="Calibri"/>
              </a:rPr>
              <a:t>Cont….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43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307340" y="82550"/>
            <a:ext cx="8466455" cy="620268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52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Custom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formal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source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law.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2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Customary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may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complete,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Modify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repeal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statute.</a:t>
            </a:r>
            <a:endParaRPr sz="3200">
              <a:latin typeface="Calibri"/>
              <a:cs typeface="Calibri"/>
            </a:endParaRPr>
          </a:p>
          <a:p>
            <a:pPr marL="355600" marR="394335" indent="-342900">
              <a:lnSpc>
                <a:spcPts val="3450"/>
              </a:lnSpc>
              <a:spcBef>
                <a:spcPts val="85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It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may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create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new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rule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substitute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statutory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rule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which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abolished.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9000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Some</a:t>
            </a:r>
            <a:r>
              <a:rPr sz="3200" b="1" spc="-7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author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said-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custom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originate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from </a:t>
            </a:r>
            <a:r>
              <a:rPr sz="3200" dirty="0">
                <a:latin typeface="Calibri"/>
                <a:cs typeface="Calibri"/>
              </a:rPr>
              <a:t>judicial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decision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instead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originated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from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household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relations.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Customs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posses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sanction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people.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end-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custom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statute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not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equal</a:t>
            </a:r>
            <a:r>
              <a:rPr sz="3200" spc="-10" dirty="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2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Statute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derives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its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authority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from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custom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Custom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sole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source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law—</a:t>
            </a:r>
            <a:r>
              <a:rPr sz="3200" dirty="0">
                <a:latin typeface="Calibri"/>
                <a:cs typeface="Calibri"/>
              </a:rPr>
              <a:t>face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facts.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44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10360">
              <a:lnSpc>
                <a:spcPct val="100000"/>
              </a:lnSpc>
              <a:spcBef>
                <a:spcPts val="100"/>
              </a:spcBef>
            </a:pPr>
            <a:r>
              <a:rPr dirty="0"/>
              <a:t>ANALYTICAL</a:t>
            </a:r>
            <a:r>
              <a:rPr spc="-135" dirty="0"/>
              <a:t> </a:t>
            </a:r>
            <a:r>
              <a:rPr spc="-10" dirty="0"/>
              <a:t>THEORY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811529"/>
            <a:ext cx="1460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4690" y="829309"/>
            <a:ext cx="7929245" cy="547751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4450" marR="163830" algn="just">
              <a:lnSpc>
                <a:spcPct val="90000"/>
              </a:lnSpc>
              <a:spcBef>
                <a:spcPts val="425"/>
              </a:spcBef>
            </a:pPr>
            <a:r>
              <a:rPr sz="2700" dirty="0">
                <a:latin typeface="Calibri"/>
                <a:cs typeface="Calibri"/>
              </a:rPr>
              <a:t>Here,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custom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derives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its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binding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force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not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from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its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own </a:t>
            </a:r>
            <a:r>
              <a:rPr sz="2700" dirty="0">
                <a:latin typeface="Calibri"/>
                <a:cs typeface="Calibri"/>
              </a:rPr>
              <a:t>nature,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b="1" dirty="0">
                <a:latin typeface="Calibri"/>
                <a:cs typeface="Calibri"/>
              </a:rPr>
              <a:t>but</a:t>
            </a:r>
            <a:r>
              <a:rPr sz="2700" b="1" spc="-15" dirty="0">
                <a:latin typeface="Calibri"/>
                <a:cs typeface="Calibri"/>
              </a:rPr>
              <a:t> </a:t>
            </a:r>
            <a:r>
              <a:rPr sz="2700" b="1" dirty="0">
                <a:latin typeface="Calibri"/>
                <a:cs typeface="Calibri"/>
              </a:rPr>
              <a:t>by</a:t>
            </a:r>
            <a:r>
              <a:rPr sz="2700" b="1" spc="-20" dirty="0">
                <a:latin typeface="Calibri"/>
                <a:cs typeface="Calibri"/>
              </a:rPr>
              <a:t> </a:t>
            </a:r>
            <a:r>
              <a:rPr sz="2700" b="1" dirty="0">
                <a:latin typeface="Calibri"/>
                <a:cs typeface="Calibri"/>
              </a:rPr>
              <a:t>state</a:t>
            </a:r>
            <a:r>
              <a:rPr sz="2700" b="1" spc="-25" dirty="0">
                <a:latin typeface="Calibri"/>
                <a:cs typeface="Calibri"/>
              </a:rPr>
              <a:t> </a:t>
            </a:r>
            <a:r>
              <a:rPr sz="2700" b="1" spc="-10" dirty="0">
                <a:latin typeface="Calibri"/>
                <a:cs typeface="Calibri"/>
              </a:rPr>
              <a:t>recognition</a:t>
            </a:r>
            <a:r>
              <a:rPr sz="2700" spc="-10" dirty="0">
                <a:latin typeface="Calibri"/>
                <a:cs typeface="Calibri"/>
              </a:rPr>
              <a:t>—</a:t>
            </a:r>
            <a:r>
              <a:rPr sz="2700" dirty="0">
                <a:latin typeface="Calibri"/>
                <a:cs typeface="Calibri"/>
              </a:rPr>
              <a:t>adopted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by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Act</a:t>
            </a:r>
            <a:r>
              <a:rPr sz="2700" spc="-25" dirty="0">
                <a:latin typeface="Calibri"/>
                <a:cs typeface="Calibri"/>
              </a:rPr>
              <a:t> of </a:t>
            </a:r>
            <a:r>
              <a:rPr sz="2700" spc="-10" dirty="0">
                <a:latin typeface="Calibri"/>
                <a:cs typeface="Calibri"/>
              </a:rPr>
              <a:t>Parliament.</a:t>
            </a:r>
            <a:endParaRPr sz="2700">
              <a:latin typeface="Calibri"/>
              <a:cs typeface="Calibri"/>
            </a:endParaRPr>
          </a:p>
          <a:p>
            <a:pPr marL="12700" marR="1278890" indent="31750">
              <a:lnSpc>
                <a:spcPct val="110800"/>
              </a:lnSpc>
            </a:pPr>
            <a:r>
              <a:rPr sz="2700" dirty="0">
                <a:latin typeface="Calibri"/>
                <a:cs typeface="Calibri"/>
              </a:rPr>
              <a:t>There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no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statute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law-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decision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before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judge </a:t>
            </a:r>
            <a:r>
              <a:rPr sz="2700" dirty="0">
                <a:latin typeface="Calibri"/>
                <a:cs typeface="Calibri"/>
              </a:rPr>
              <a:t>he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may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look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into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custom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for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guidance.</a:t>
            </a:r>
            <a:endParaRPr sz="2700">
              <a:latin typeface="Calibri"/>
              <a:cs typeface="Calibri"/>
            </a:endParaRPr>
          </a:p>
          <a:p>
            <a:pPr marL="44450">
              <a:lnSpc>
                <a:spcPct val="100000"/>
              </a:lnSpc>
              <a:spcBef>
                <a:spcPts val="350"/>
              </a:spcBef>
            </a:pPr>
            <a:r>
              <a:rPr sz="2700" dirty="0">
                <a:latin typeface="Calibri"/>
                <a:cs typeface="Calibri"/>
              </a:rPr>
              <a:t>Custom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first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most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essential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law.</a:t>
            </a:r>
            <a:endParaRPr sz="2700">
              <a:latin typeface="Calibri"/>
              <a:cs typeface="Calibri"/>
            </a:endParaRPr>
          </a:p>
          <a:p>
            <a:pPr marL="44450" marR="71120">
              <a:lnSpc>
                <a:spcPts val="2920"/>
              </a:lnSpc>
              <a:spcBef>
                <a:spcPts val="700"/>
              </a:spcBef>
            </a:pPr>
            <a:r>
              <a:rPr sz="2700" dirty="0">
                <a:latin typeface="Calibri"/>
                <a:cs typeface="Calibri"/>
              </a:rPr>
              <a:t>Custom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enforced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by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courts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because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it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already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law.—</a:t>
            </a:r>
            <a:r>
              <a:rPr sz="2700" spc="-25" dirty="0">
                <a:latin typeface="Calibri"/>
                <a:cs typeface="Calibri"/>
              </a:rPr>
              <a:t>it </a:t>
            </a:r>
            <a:r>
              <a:rPr sz="2700" dirty="0">
                <a:latin typeface="Calibri"/>
                <a:cs typeface="Calibri"/>
              </a:rPr>
              <a:t>does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not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become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law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only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by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enforcement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by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court.</a:t>
            </a:r>
            <a:endParaRPr sz="2700">
              <a:latin typeface="Calibri"/>
              <a:cs typeface="Calibri"/>
            </a:endParaRPr>
          </a:p>
          <a:p>
            <a:pPr marL="44450" marR="5080">
              <a:lnSpc>
                <a:spcPts val="2910"/>
              </a:lnSpc>
              <a:spcBef>
                <a:spcPts val="680"/>
              </a:spcBef>
            </a:pPr>
            <a:r>
              <a:rPr sz="2700" dirty="0">
                <a:latin typeface="Calibri"/>
                <a:cs typeface="Calibri"/>
              </a:rPr>
              <a:t>Most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customs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are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recognized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not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by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court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but </a:t>
            </a:r>
            <a:r>
              <a:rPr sz="2700" dirty="0">
                <a:latin typeface="Calibri"/>
                <a:cs typeface="Calibri"/>
              </a:rPr>
              <a:t>by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community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as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whole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&amp;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people.</a:t>
            </a:r>
            <a:endParaRPr sz="2700">
              <a:latin typeface="Calibri"/>
              <a:cs typeface="Calibri"/>
            </a:endParaRPr>
          </a:p>
          <a:p>
            <a:pPr marL="44450" marR="744220">
              <a:lnSpc>
                <a:spcPts val="2910"/>
              </a:lnSpc>
              <a:spcBef>
                <a:spcPts val="680"/>
              </a:spcBef>
              <a:tabLst>
                <a:tab pos="1264920" algn="l"/>
              </a:tabLst>
            </a:pPr>
            <a:r>
              <a:rPr sz="2700" spc="-10" dirty="0">
                <a:latin typeface="Calibri"/>
                <a:cs typeface="Calibri"/>
              </a:rPr>
              <a:t>Custom</a:t>
            </a:r>
            <a:r>
              <a:rPr sz="2700" dirty="0">
                <a:latin typeface="Calibri"/>
                <a:cs typeface="Calibri"/>
              </a:rPr>
              <a:t>	becomes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law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when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it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adopted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by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state recognition.</a:t>
            </a:r>
            <a:endParaRPr sz="2700">
              <a:latin typeface="Calibri"/>
              <a:cs typeface="Calibri"/>
            </a:endParaRPr>
          </a:p>
          <a:p>
            <a:pPr marL="44450">
              <a:lnSpc>
                <a:spcPct val="100000"/>
              </a:lnSpc>
              <a:spcBef>
                <a:spcPts val="309"/>
              </a:spcBef>
            </a:pPr>
            <a:r>
              <a:rPr sz="2700" dirty="0">
                <a:latin typeface="Calibri"/>
                <a:cs typeface="Calibri"/>
              </a:rPr>
              <a:t>Custom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based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on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b="1" spc="-10" dirty="0">
                <a:latin typeface="Calibri"/>
                <a:cs typeface="Calibri"/>
              </a:rPr>
              <a:t>reasonableness.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3540" y="2006600"/>
            <a:ext cx="1460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3540" y="2874009"/>
            <a:ext cx="146050" cy="93726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3540" y="4199890"/>
            <a:ext cx="1460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3540" y="5026659"/>
            <a:ext cx="1460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3540" y="5852159"/>
            <a:ext cx="1460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45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0" y="177800"/>
            <a:ext cx="75418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IMPORTANCE</a:t>
            </a:r>
            <a:r>
              <a:rPr spc="-110" dirty="0"/>
              <a:t> </a:t>
            </a:r>
            <a:r>
              <a:rPr dirty="0"/>
              <a:t>OF</a:t>
            </a:r>
            <a:r>
              <a:rPr spc="-90" dirty="0"/>
              <a:t> </a:t>
            </a:r>
            <a:r>
              <a:rPr dirty="0"/>
              <a:t>CUSTOMARY</a:t>
            </a:r>
            <a:r>
              <a:rPr spc="-95" dirty="0"/>
              <a:t> </a:t>
            </a:r>
            <a:r>
              <a:rPr spc="-25" dirty="0"/>
              <a:t>LAW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769620"/>
            <a:ext cx="8602980" cy="535559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54965" indent="-342265" algn="just">
              <a:lnSpc>
                <a:spcPct val="100000"/>
              </a:lnSpc>
              <a:spcBef>
                <a:spcPts val="50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Custom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was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sole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source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early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times.</a:t>
            </a:r>
            <a:endParaRPr sz="3200">
              <a:latin typeface="Calibri"/>
              <a:cs typeface="Calibri"/>
            </a:endParaRPr>
          </a:p>
          <a:p>
            <a:pPr marL="355600" marR="12065" indent="-342900" algn="just">
              <a:lnSpc>
                <a:spcPts val="3460"/>
              </a:lnSpc>
              <a:spcBef>
                <a:spcPts val="84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With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development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judicial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process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imp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custom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constantly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diminishing.</a:t>
            </a:r>
            <a:endParaRPr sz="3200">
              <a:latin typeface="Calibri"/>
              <a:cs typeface="Calibri"/>
            </a:endParaRPr>
          </a:p>
          <a:p>
            <a:pPr marL="355600" marR="10160" indent="-342900" algn="just">
              <a:lnSpc>
                <a:spcPts val="345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Custom</a:t>
            </a:r>
            <a:r>
              <a:rPr sz="3200" spc="7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has</a:t>
            </a:r>
            <a:r>
              <a:rPr sz="3200" spc="7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played</a:t>
            </a:r>
            <a:r>
              <a:rPr sz="3200" spc="7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an</a:t>
            </a:r>
            <a:r>
              <a:rPr sz="3200" spc="7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importance</a:t>
            </a:r>
            <a:r>
              <a:rPr sz="3200" spc="7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role</a:t>
            </a:r>
            <a:r>
              <a:rPr sz="3200" spc="7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75" dirty="0">
                <a:latin typeface="Calibri"/>
                <a:cs typeface="Calibri"/>
              </a:rPr>
              <a:t> 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development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Law.</a:t>
            </a:r>
            <a:endParaRPr sz="32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9000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England,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lex</a:t>
            </a:r>
            <a:r>
              <a:rPr sz="3200" b="1" i="1" spc="-1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non</a:t>
            </a:r>
            <a:r>
              <a:rPr sz="3200" b="1" i="1" spc="-30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scriptum</a:t>
            </a:r>
            <a:r>
              <a:rPr sz="3200" b="1" i="1" spc="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(customary–to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some </a:t>
            </a:r>
            <a:r>
              <a:rPr sz="3200" dirty="0">
                <a:latin typeface="Calibri"/>
                <a:cs typeface="Calibri"/>
              </a:rPr>
              <a:t>extent)</a:t>
            </a:r>
            <a:r>
              <a:rPr sz="3200" spc="500" dirty="0">
                <a:latin typeface="Calibri"/>
                <a:cs typeface="Calibri"/>
              </a:rPr>
              <a:t>  </a:t>
            </a:r>
            <a:r>
              <a:rPr sz="3200" b="1" i="1" dirty="0">
                <a:latin typeface="Calibri"/>
                <a:cs typeface="Calibri"/>
              </a:rPr>
              <a:t>lex</a:t>
            </a:r>
            <a:r>
              <a:rPr sz="3200" b="1" i="1" spc="505" dirty="0">
                <a:latin typeface="Calibri"/>
                <a:cs typeface="Calibri"/>
              </a:rPr>
              <a:t>  </a:t>
            </a:r>
            <a:r>
              <a:rPr sz="3200" b="1" i="1" dirty="0">
                <a:latin typeface="Calibri"/>
                <a:cs typeface="Calibri"/>
              </a:rPr>
              <a:t>est</a:t>
            </a:r>
            <a:r>
              <a:rPr sz="3200" b="1" i="1" spc="495" dirty="0">
                <a:latin typeface="Calibri"/>
                <a:cs typeface="Calibri"/>
              </a:rPr>
              <a:t>  </a:t>
            </a:r>
            <a:r>
              <a:rPr sz="3200" b="1" i="1" dirty="0">
                <a:latin typeface="Calibri"/>
                <a:cs typeface="Calibri"/>
              </a:rPr>
              <a:t>consuetudo-</a:t>
            </a:r>
            <a:r>
              <a:rPr sz="3200" b="1" i="1" spc="53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50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500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English custom.</a:t>
            </a:r>
            <a:endParaRPr sz="3200">
              <a:latin typeface="Calibri"/>
              <a:cs typeface="Calibri"/>
            </a:endParaRPr>
          </a:p>
          <a:p>
            <a:pPr marL="355600" marR="10160" indent="-342900" algn="just">
              <a:lnSpc>
                <a:spcPts val="3450"/>
              </a:lnSpc>
              <a:spcBef>
                <a:spcPts val="85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2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India,</a:t>
            </a:r>
            <a:r>
              <a:rPr sz="3200" spc="229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Indian</a:t>
            </a:r>
            <a:r>
              <a:rPr sz="3200" spc="2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Sale</a:t>
            </a:r>
            <a:r>
              <a:rPr sz="3200" spc="2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2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Goods</a:t>
            </a:r>
            <a:r>
              <a:rPr sz="3200" spc="2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Act</a:t>
            </a:r>
            <a:r>
              <a:rPr sz="3200" spc="2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2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2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Indian </a:t>
            </a:r>
            <a:r>
              <a:rPr sz="3200" dirty="0">
                <a:latin typeface="Calibri"/>
                <a:cs typeface="Calibri"/>
              </a:rPr>
              <a:t>Partnership</a:t>
            </a:r>
            <a:r>
              <a:rPr sz="3200" spc="4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Act,</a:t>
            </a:r>
            <a:r>
              <a:rPr sz="3200" spc="5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shall</a:t>
            </a:r>
            <a:r>
              <a:rPr sz="3200" spc="4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5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taken</a:t>
            </a:r>
            <a:r>
              <a:rPr sz="3200" spc="5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subject</a:t>
            </a:r>
            <a:r>
              <a:rPr sz="3200" spc="4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50" dirty="0">
                <a:latin typeface="Calibri"/>
                <a:cs typeface="Calibri"/>
              </a:rPr>
              <a:t>  </a:t>
            </a:r>
            <a:r>
              <a:rPr sz="3200" spc="-25" dirty="0">
                <a:latin typeface="Calibri"/>
                <a:cs typeface="Calibri"/>
              </a:rPr>
              <a:t>any </a:t>
            </a:r>
            <a:r>
              <a:rPr sz="3200" b="1" i="1" dirty="0">
                <a:latin typeface="Calibri"/>
                <a:cs typeface="Calibri"/>
              </a:rPr>
              <a:t>custom,</a:t>
            </a:r>
            <a:r>
              <a:rPr sz="3200" b="1" i="1" spc="-60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usage</a:t>
            </a:r>
            <a:r>
              <a:rPr sz="3200" b="1" i="1" spc="-50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or</a:t>
            </a:r>
            <a:r>
              <a:rPr sz="3200" b="1" i="1" spc="-5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contract</a:t>
            </a:r>
            <a:r>
              <a:rPr sz="3200" b="1" i="1" spc="-50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to</a:t>
            </a:r>
            <a:r>
              <a:rPr sz="3200" b="1" i="1" spc="-60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the</a:t>
            </a:r>
            <a:r>
              <a:rPr sz="3200" b="1" i="1" spc="-55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contrary.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46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160020"/>
            <a:ext cx="8250555" cy="384429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relating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to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Succession,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inheritance,</a:t>
            </a:r>
            <a:endParaRPr sz="3200">
              <a:latin typeface="Calibri"/>
              <a:cs typeface="Calibri"/>
            </a:endParaRPr>
          </a:p>
          <a:p>
            <a:pPr marL="355600" marR="59055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Property,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contract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etc.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evolved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from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customary rules.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personal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Hindus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India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at </a:t>
            </a:r>
            <a:r>
              <a:rPr sz="3200" dirty="0">
                <a:latin typeface="Calibri"/>
                <a:cs typeface="Calibri"/>
              </a:rPr>
              <a:t>present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customary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which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recognized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by </a:t>
            </a:r>
            <a:r>
              <a:rPr sz="3200" dirty="0">
                <a:latin typeface="Calibri"/>
                <a:cs typeface="Calibri"/>
              </a:rPr>
              <a:t>judges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embodies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judicial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decisions.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47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6620" y="215900"/>
            <a:ext cx="227012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MORALITY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5640" y="845820"/>
            <a:ext cx="7846695" cy="535686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20955" algn="ctr">
              <a:lnSpc>
                <a:spcPct val="100000"/>
              </a:lnSpc>
              <a:spcBef>
                <a:spcPts val="509"/>
              </a:spcBef>
            </a:pPr>
            <a:r>
              <a:rPr sz="3200" b="1" spc="-10" dirty="0">
                <a:latin typeface="Calibri"/>
                <a:cs typeface="Calibri"/>
              </a:rPr>
              <a:t>HISTORY</a:t>
            </a:r>
            <a:endParaRPr sz="3200">
              <a:latin typeface="Calibri"/>
              <a:cs typeface="Calibri"/>
            </a:endParaRPr>
          </a:p>
          <a:p>
            <a:pPr marL="25400" marR="17780">
              <a:lnSpc>
                <a:spcPts val="3460"/>
              </a:lnSpc>
              <a:spcBef>
                <a:spcPts val="840"/>
              </a:spcBef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early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period-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distinction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between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spc="-10" dirty="0">
                <a:latin typeface="Calibri"/>
                <a:cs typeface="Calibri"/>
              </a:rPr>
              <a:t>morals.</a:t>
            </a:r>
            <a:endParaRPr sz="3200">
              <a:latin typeface="Calibri"/>
              <a:cs typeface="Calibri"/>
            </a:endParaRPr>
          </a:p>
          <a:p>
            <a:pPr marL="25400" marR="438150">
              <a:lnSpc>
                <a:spcPts val="3450"/>
              </a:lnSpc>
              <a:spcBef>
                <a:spcPts val="800"/>
              </a:spcBef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Hindu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law-</a:t>
            </a:r>
            <a:r>
              <a:rPr sz="3200" dirty="0">
                <a:latin typeface="Calibri"/>
                <a:cs typeface="Calibri"/>
              </a:rPr>
              <a:t>no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distinction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between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spc="-10" dirty="0">
                <a:latin typeface="Calibri"/>
                <a:cs typeface="Calibri"/>
              </a:rPr>
              <a:t>morals</a:t>
            </a:r>
            <a:endParaRPr sz="3200">
              <a:latin typeface="Calibri"/>
              <a:cs typeface="Calibri"/>
            </a:endParaRPr>
          </a:p>
          <a:p>
            <a:pPr marL="25400" marR="180340" algn="just">
              <a:lnSpc>
                <a:spcPct val="90000"/>
              </a:lnSpc>
              <a:spcBef>
                <a:spcPts val="740"/>
              </a:spcBef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19</a:t>
            </a:r>
            <a:r>
              <a:rPr sz="2775" baseline="28528" dirty="0">
                <a:latin typeface="Calibri"/>
                <a:cs typeface="Calibri"/>
              </a:rPr>
              <a:t>th</a:t>
            </a:r>
            <a:r>
              <a:rPr sz="2775" spc="337" baseline="28528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century,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Austin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gave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his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theory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that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nothing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do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with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morals.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is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command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sovereign.</a:t>
            </a:r>
            <a:endParaRPr sz="3200">
              <a:latin typeface="Calibri"/>
              <a:cs typeface="Calibri"/>
            </a:endParaRPr>
          </a:p>
          <a:p>
            <a:pPr marL="25400" marR="56515">
              <a:lnSpc>
                <a:spcPct val="90000"/>
              </a:lnSpc>
              <a:spcBef>
                <a:spcPts val="795"/>
              </a:spcBef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modern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times,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there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change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trend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thought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because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now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sociological </a:t>
            </a:r>
            <a:r>
              <a:rPr sz="3200" dirty="0">
                <a:latin typeface="Calibri"/>
                <a:cs typeface="Calibri"/>
              </a:rPr>
              <a:t>approach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indirectly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studies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morals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also.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48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19120" y="254000"/>
            <a:ext cx="29063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Nature</a:t>
            </a:r>
            <a:r>
              <a:rPr spc="-95" dirty="0"/>
              <a:t> </a:t>
            </a:r>
            <a:r>
              <a:rPr dirty="0"/>
              <a:t>of</a:t>
            </a:r>
            <a:r>
              <a:rPr spc="-90" dirty="0"/>
              <a:t> </a:t>
            </a:r>
            <a:r>
              <a:rPr spc="-25" dirty="0"/>
              <a:t>law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811529"/>
            <a:ext cx="1460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839" y="829309"/>
            <a:ext cx="7724775" cy="493649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8255">
              <a:lnSpc>
                <a:spcPts val="2920"/>
              </a:lnSpc>
              <a:spcBef>
                <a:spcPts val="459"/>
              </a:spcBef>
            </a:pPr>
            <a:r>
              <a:rPr sz="2700" b="1" dirty="0">
                <a:latin typeface="Calibri"/>
                <a:cs typeface="Calibri"/>
              </a:rPr>
              <a:t>In</a:t>
            </a:r>
            <a:r>
              <a:rPr sz="2700" b="1" spc="220" dirty="0">
                <a:latin typeface="Calibri"/>
                <a:cs typeface="Calibri"/>
              </a:rPr>
              <a:t> </a:t>
            </a:r>
            <a:r>
              <a:rPr sz="2700" b="1" dirty="0">
                <a:latin typeface="Calibri"/>
                <a:cs typeface="Calibri"/>
              </a:rPr>
              <a:t>early</a:t>
            </a:r>
            <a:r>
              <a:rPr sz="2700" b="1" spc="220" dirty="0">
                <a:latin typeface="Calibri"/>
                <a:cs typeface="Calibri"/>
              </a:rPr>
              <a:t> </a:t>
            </a:r>
            <a:r>
              <a:rPr sz="2700" b="1" dirty="0">
                <a:latin typeface="Calibri"/>
                <a:cs typeface="Calibri"/>
              </a:rPr>
              <a:t>law-</a:t>
            </a:r>
            <a:r>
              <a:rPr sz="2700" b="1" spc="2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pre</a:t>
            </a:r>
            <a:r>
              <a:rPr sz="2700" spc="2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state</a:t>
            </a:r>
            <a:r>
              <a:rPr sz="2700" spc="2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societies,</a:t>
            </a:r>
            <a:r>
              <a:rPr sz="2700" spc="2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was</a:t>
            </a:r>
            <a:r>
              <a:rPr sz="2700" spc="2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based</a:t>
            </a:r>
            <a:r>
              <a:rPr sz="2700" spc="2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on</a:t>
            </a:r>
            <a:r>
              <a:rPr sz="2700" spc="21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beliefs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superstition.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It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was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really</a:t>
            </a:r>
            <a:r>
              <a:rPr sz="2700" spc="5" dirty="0">
                <a:latin typeface="Calibri"/>
                <a:cs typeface="Calibri"/>
              </a:rPr>
              <a:t> </a:t>
            </a:r>
            <a:r>
              <a:rPr sz="2700" b="1" dirty="0">
                <a:latin typeface="Calibri"/>
                <a:cs typeface="Calibri"/>
              </a:rPr>
              <a:t>not</a:t>
            </a:r>
            <a:r>
              <a:rPr sz="2700" b="1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law,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but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quasi-</a:t>
            </a:r>
            <a:r>
              <a:rPr sz="2700" spc="-20" dirty="0">
                <a:latin typeface="Calibri"/>
                <a:cs typeface="Calibri"/>
              </a:rPr>
              <a:t>law.</a:t>
            </a:r>
            <a:endParaRPr sz="2700">
              <a:latin typeface="Calibri"/>
              <a:cs typeface="Calibri"/>
            </a:endParaRPr>
          </a:p>
          <a:p>
            <a:pPr marL="12700" marR="5080">
              <a:lnSpc>
                <a:spcPts val="2920"/>
              </a:lnSpc>
              <a:spcBef>
                <a:spcPts val="660"/>
              </a:spcBef>
            </a:pPr>
            <a:r>
              <a:rPr sz="2700" dirty="0">
                <a:latin typeface="Calibri"/>
                <a:cs typeface="Calibri"/>
              </a:rPr>
              <a:t>After</a:t>
            </a:r>
            <a:r>
              <a:rPr sz="2700" spc="254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2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coming</a:t>
            </a:r>
            <a:r>
              <a:rPr sz="2700" spc="254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254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290" dirty="0">
                <a:latin typeface="Calibri"/>
                <a:cs typeface="Calibri"/>
              </a:rPr>
              <a:t> </a:t>
            </a:r>
            <a:r>
              <a:rPr sz="2700" b="1" dirty="0">
                <a:latin typeface="Calibri"/>
                <a:cs typeface="Calibri"/>
              </a:rPr>
              <a:t>state</a:t>
            </a:r>
            <a:r>
              <a:rPr sz="2700" dirty="0">
                <a:latin typeface="Calibri"/>
                <a:cs typeface="Calibri"/>
              </a:rPr>
              <a:t>,</a:t>
            </a:r>
            <a:r>
              <a:rPr sz="2700" spc="254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customs</a:t>
            </a:r>
            <a:r>
              <a:rPr sz="2700" spc="254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26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traditions </a:t>
            </a:r>
            <a:r>
              <a:rPr sz="2700" dirty="0">
                <a:latin typeface="Calibri"/>
                <a:cs typeface="Calibri"/>
              </a:rPr>
              <a:t>came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be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recognized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by </a:t>
            </a:r>
            <a:r>
              <a:rPr sz="2700" b="1" spc="-10" dirty="0">
                <a:latin typeface="Calibri"/>
                <a:cs typeface="Calibri"/>
              </a:rPr>
              <a:t>judges.</a:t>
            </a:r>
            <a:endParaRPr sz="2700">
              <a:latin typeface="Calibri"/>
              <a:cs typeface="Calibri"/>
            </a:endParaRPr>
          </a:p>
          <a:p>
            <a:pPr marL="12700" marR="7620">
              <a:lnSpc>
                <a:spcPts val="2910"/>
              </a:lnSpc>
              <a:spcBef>
                <a:spcPts val="680"/>
              </a:spcBef>
            </a:pPr>
            <a:r>
              <a:rPr sz="2700" b="1" dirty="0">
                <a:latin typeface="Calibri"/>
                <a:cs typeface="Calibri"/>
              </a:rPr>
              <a:t>In</a:t>
            </a:r>
            <a:r>
              <a:rPr sz="2700" b="1" spc="285" dirty="0">
                <a:latin typeface="Calibri"/>
                <a:cs typeface="Calibri"/>
              </a:rPr>
              <a:t> </a:t>
            </a:r>
            <a:r>
              <a:rPr sz="2700" b="1" dirty="0">
                <a:latin typeface="Calibri"/>
                <a:cs typeface="Calibri"/>
              </a:rPr>
              <a:t>England</a:t>
            </a:r>
            <a:r>
              <a:rPr sz="2700" b="1" spc="30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these</a:t>
            </a:r>
            <a:r>
              <a:rPr sz="2700" spc="2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became</a:t>
            </a:r>
            <a:r>
              <a:rPr sz="2700" spc="2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2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common</a:t>
            </a:r>
            <a:r>
              <a:rPr sz="2700" spc="27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law—</a:t>
            </a:r>
            <a:r>
              <a:rPr sz="2700" dirty="0">
                <a:latin typeface="Calibri"/>
                <a:cs typeface="Calibri"/>
              </a:rPr>
              <a:t>we</a:t>
            </a:r>
            <a:r>
              <a:rPr sz="2700" spc="28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have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judge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made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law.</a:t>
            </a:r>
            <a:endParaRPr sz="2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2700" b="1" dirty="0">
                <a:latin typeface="Calibri"/>
                <a:cs typeface="Calibri"/>
              </a:rPr>
              <a:t>In</a:t>
            </a:r>
            <a:r>
              <a:rPr sz="2700" b="1" spc="-35" dirty="0">
                <a:latin typeface="Calibri"/>
                <a:cs typeface="Calibri"/>
              </a:rPr>
              <a:t> </a:t>
            </a:r>
            <a:r>
              <a:rPr sz="2700" b="1" dirty="0">
                <a:latin typeface="Calibri"/>
                <a:cs typeface="Calibri"/>
              </a:rPr>
              <a:t>India</a:t>
            </a:r>
            <a:r>
              <a:rPr sz="2700" dirty="0">
                <a:latin typeface="Calibri"/>
                <a:cs typeface="Calibri"/>
              </a:rPr>
              <a:t>,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law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was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based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on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religious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precepts.</a:t>
            </a:r>
            <a:endParaRPr sz="2700">
              <a:latin typeface="Calibri"/>
              <a:cs typeface="Calibri"/>
            </a:endParaRPr>
          </a:p>
          <a:p>
            <a:pPr marL="12700" marR="6985" algn="just">
              <a:lnSpc>
                <a:spcPts val="2910"/>
              </a:lnSpc>
              <a:spcBef>
                <a:spcPts val="720"/>
              </a:spcBef>
            </a:pPr>
            <a:r>
              <a:rPr sz="2700" b="1" dirty="0">
                <a:latin typeface="Calibri"/>
                <a:cs typeface="Calibri"/>
              </a:rPr>
              <a:t>In</a:t>
            </a:r>
            <a:r>
              <a:rPr sz="2700" b="1" spc="95" dirty="0">
                <a:latin typeface="Calibri"/>
                <a:cs typeface="Calibri"/>
              </a:rPr>
              <a:t>  </a:t>
            </a:r>
            <a:r>
              <a:rPr sz="2700" b="1" dirty="0">
                <a:latin typeface="Calibri"/>
                <a:cs typeface="Calibri"/>
              </a:rPr>
              <a:t>Hindu</a:t>
            </a:r>
            <a:r>
              <a:rPr sz="2700" b="1" spc="95" dirty="0">
                <a:latin typeface="Calibri"/>
                <a:cs typeface="Calibri"/>
              </a:rPr>
              <a:t>  </a:t>
            </a:r>
            <a:r>
              <a:rPr sz="2700" b="1" dirty="0">
                <a:latin typeface="Calibri"/>
                <a:cs typeface="Calibri"/>
              </a:rPr>
              <a:t>society</a:t>
            </a:r>
            <a:r>
              <a:rPr sz="2700" dirty="0">
                <a:latin typeface="Calibri"/>
                <a:cs typeface="Calibri"/>
              </a:rPr>
              <a:t>,</a:t>
            </a:r>
            <a:r>
              <a:rPr sz="2700" spc="100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law</a:t>
            </a:r>
            <a:r>
              <a:rPr sz="2700" spc="95" dirty="0">
                <a:latin typeface="Calibri"/>
                <a:cs typeface="Calibri"/>
              </a:rPr>
              <a:t>  </a:t>
            </a:r>
            <a:r>
              <a:rPr sz="2700" dirty="0">
                <a:latin typeface="Calibri"/>
                <a:cs typeface="Calibri"/>
              </a:rPr>
              <a:t>was</a:t>
            </a:r>
            <a:r>
              <a:rPr sz="2700" spc="95" dirty="0">
                <a:latin typeface="Calibri"/>
                <a:cs typeface="Calibri"/>
              </a:rPr>
              <a:t>  </a:t>
            </a:r>
            <a:r>
              <a:rPr sz="2700" spc="-10" dirty="0">
                <a:latin typeface="Calibri"/>
                <a:cs typeface="Calibri"/>
              </a:rPr>
              <a:t>based—</a:t>
            </a:r>
            <a:r>
              <a:rPr sz="2700" dirty="0">
                <a:latin typeface="Calibri"/>
                <a:cs typeface="Calibri"/>
              </a:rPr>
              <a:t>with</a:t>
            </a:r>
            <a:r>
              <a:rPr sz="2700" spc="95" dirty="0">
                <a:latin typeface="Calibri"/>
                <a:cs typeface="Calibri"/>
              </a:rPr>
              <a:t>  </a:t>
            </a:r>
            <a:r>
              <a:rPr sz="2700" spc="-10" dirty="0">
                <a:latin typeface="Calibri"/>
                <a:cs typeface="Calibri"/>
              </a:rPr>
              <a:t>dharma-</a:t>
            </a:r>
            <a:r>
              <a:rPr sz="2700" spc="-20" dirty="0">
                <a:latin typeface="Calibri"/>
                <a:cs typeface="Calibri"/>
              </a:rPr>
              <a:t>it’s </a:t>
            </a:r>
            <a:r>
              <a:rPr sz="2700" dirty="0">
                <a:latin typeface="Calibri"/>
                <a:cs typeface="Calibri"/>
              </a:rPr>
              <a:t>recognized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legal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rights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&amp;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duties=morals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rights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&amp;duties.</a:t>
            </a:r>
            <a:endParaRPr sz="2700">
              <a:latin typeface="Calibri"/>
              <a:cs typeface="Calibri"/>
            </a:endParaRPr>
          </a:p>
          <a:p>
            <a:pPr marL="12700" marR="8255" algn="just">
              <a:lnSpc>
                <a:spcPct val="90000"/>
              </a:lnSpc>
              <a:spcBef>
                <a:spcPts val="635"/>
              </a:spcBef>
            </a:pPr>
            <a:r>
              <a:rPr sz="2700" dirty="0">
                <a:latin typeface="Calibri"/>
                <a:cs typeface="Calibri"/>
              </a:rPr>
              <a:t>Muslim</a:t>
            </a:r>
            <a:r>
              <a:rPr sz="2700" spc="6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rulers-</a:t>
            </a:r>
            <a:r>
              <a:rPr sz="2700" spc="6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it</a:t>
            </a:r>
            <a:r>
              <a:rPr sz="2700" spc="6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was</a:t>
            </a:r>
            <a:r>
              <a:rPr sz="2700" spc="6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6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Koranic</a:t>
            </a:r>
            <a:r>
              <a:rPr sz="2700" spc="6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law(</a:t>
            </a:r>
            <a:r>
              <a:rPr sz="2700" spc="62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Mohamedan </a:t>
            </a:r>
            <a:r>
              <a:rPr sz="2700" dirty="0">
                <a:latin typeface="Calibri"/>
                <a:cs typeface="Calibri"/>
              </a:rPr>
              <a:t>Law</a:t>
            </a:r>
            <a:r>
              <a:rPr sz="2700" spc="6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comprises</a:t>
            </a:r>
            <a:r>
              <a:rPr sz="2700" spc="6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6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customs</a:t>
            </a:r>
            <a:r>
              <a:rPr sz="2700" spc="6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6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Arabia</a:t>
            </a:r>
            <a:r>
              <a:rPr sz="2700" spc="6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cleansed</a:t>
            </a:r>
            <a:r>
              <a:rPr sz="2700" spc="655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and </a:t>
            </a:r>
            <a:r>
              <a:rPr sz="2700" dirty="0">
                <a:latin typeface="Calibri"/>
                <a:cs typeface="Calibri"/>
              </a:rPr>
              <a:t>purified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by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holy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Prophet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Muhammad.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1637029"/>
            <a:ext cx="1460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2462529"/>
            <a:ext cx="1460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3246119"/>
            <a:ext cx="146050" cy="934719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0" y="4570729"/>
            <a:ext cx="1460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49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9529" y="254000"/>
            <a:ext cx="396430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Nature</a:t>
            </a:r>
            <a:r>
              <a:rPr spc="-95" dirty="0"/>
              <a:t> </a:t>
            </a:r>
            <a:r>
              <a:rPr dirty="0"/>
              <a:t>of</a:t>
            </a:r>
            <a:r>
              <a:rPr spc="-90" dirty="0"/>
              <a:t> </a:t>
            </a:r>
            <a:r>
              <a:rPr spc="-10" dirty="0"/>
              <a:t>Morality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932179"/>
            <a:ext cx="8149590" cy="5167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Morality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internal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force</a:t>
            </a: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ct val="79700"/>
              </a:lnSpc>
              <a:spcBef>
                <a:spcPts val="76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Morality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appeals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conscience, </a:t>
            </a:r>
            <a:r>
              <a:rPr sz="3000" b="1" dirty="0">
                <a:latin typeface="Calibri"/>
                <a:cs typeface="Calibri"/>
              </a:rPr>
              <a:t>while</a:t>
            </a:r>
            <a:r>
              <a:rPr sz="3000" b="1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acts </a:t>
            </a:r>
            <a:r>
              <a:rPr sz="3000" dirty="0">
                <a:latin typeface="Calibri"/>
                <a:cs typeface="Calibri"/>
              </a:rPr>
              <a:t>externally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through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sanctions.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Contents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Morality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often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identical,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Even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contents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sometimes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conflict.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Moralists,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talked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“</a:t>
            </a:r>
            <a:r>
              <a:rPr sz="3000" b="1" dirty="0">
                <a:latin typeface="Calibri"/>
                <a:cs typeface="Calibri"/>
              </a:rPr>
              <a:t>moral</a:t>
            </a:r>
            <a:r>
              <a:rPr sz="3000" b="1" spc="-3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sanctions”.</a:t>
            </a:r>
            <a:endParaRPr sz="3000">
              <a:latin typeface="Calibri"/>
              <a:cs typeface="Calibri"/>
            </a:endParaRPr>
          </a:p>
          <a:p>
            <a:pPr marL="355600" marR="482600" indent="-342900">
              <a:lnSpc>
                <a:spcPts val="2880"/>
              </a:lnSpc>
              <a:spcBef>
                <a:spcPts val="71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Moral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sanctions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more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appropriately </a:t>
            </a:r>
            <a:r>
              <a:rPr sz="3000" b="1" spc="-10" dirty="0">
                <a:latin typeface="Calibri"/>
                <a:cs typeface="Calibri"/>
              </a:rPr>
              <a:t>“social </a:t>
            </a:r>
            <a:r>
              <a:rPr sz="3000" b="1" dirty="0">
                <a:latin typeface="Calibri"/>
                <a:cs typeface="Calibri"/>
              </a:rPr>
              <a:t>sanctions”</a:t>
            </a:r>
            <a:r>
              <a:rPr sz="3000" b="1" spc="-6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or</a:t>
            </a:r>
            <a:r>
              <a:rPr sz="3000" b="1" spc="-6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“internal</a:t>
            </a:r>
            <a:r>
              <a:rPr sz="3000" b="1" spc="-6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sanctions”</a:t>
            </a:r>
            <a:endParaRPr sz="3000">
              <a:latin typeface="Calibri"/>
              <a:cs typeface="Calibri"/>
            </a:endParaRPr>
          </a:p>
          <a:p>
            <a:pPr marL="355600" marR="207645" indent="-342900">
              <a:lnSpc>
                <a:spcPct val="79700"/>
              </a:lnSpc>
              <a:spcBef>
                <a:spcPts val="78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If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rule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morality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broken,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then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society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would </a:t>
            </a:r>
            <a:r>
              <a:rPr sz="3000" dirty="0">
                <a:latin typeface="Calibri"/>
                <a:cs typeface="Calibri"/>
              </a:rPr>
              <a:t>look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down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upon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wrong-</a:t>
            </a:r>
            <a:r>
              <a:rPr sz="3000" spc="-20" dirty="0">
                <a:latin typeface="Calibri"/>
                <a:cs typeface="Calibri"/>
              </a:rPr>
              <a:t>doer</a:t>
            </a:r>
            <a:endParaRPr sz="3000">
              <a:latin typeface="Calibri"/>
              <a:cs typeface="Calibri"/>
            </a:endParaRPr>
          </a:p>
          <a:p>
            <a:pPr marL="355600" marR="199390" indent="-342900">
              <a:lnSpc>
                <a:spcPts val="2880"/>
              </a:lnSpc>
              <a:spcBef>
                <a:spcPts val="72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Morality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does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not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frighten/command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but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enjoins </a:t>
            </a:r>
            <a:r>
              <a:rPr sz="3000" dirty="0">
                <a:latin typeface="Calibri"/>
                <a:cs typeface="Calibri"/>
              </a:rPr>
              <a:t>through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appeal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conscience.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50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18360" y="185420"/>
            <a:ext cx="49022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Morality</a:t>
            </a:r>
            <a:r>
              <a:rPr sz="4400" spc="-100" dirty="0"/>
              <a:t> </a:t>
            </a:r>
            <a:r>
              <a:rPr sz="4400" dirty="0"/>
              <a:t>and</a:t>
            </a:r>
            <a:r>
              <a:rPr sz="4400" spc="-100" dirty="0"/>
              <a:t> </a:t>
            </a:r>
            <a:r>
              <a:rPr sz="4400" spc="-10" dirty="0"/>
              <a:t>religion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699770"/>
            <a:ext cx="8294370" cy="429641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89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Intimate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relation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between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Morality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religion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354965" algn="l"/>
                <a:tab pos="6497320" algn="l"/>
              </a:tabLst>
            </a:pPr>
            <a:r>
              <a:rPr sz="3000" dirty="0">
                <a:latin typeface="Calibri"/>
                <a:cs typeface="Calibri"/>
              </a:rPr>
              <a:t>Two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inter-</a:t>
            </a:r>
            <a:r>
              <a:rPr sz="3000" dirty="0">
                <a:latin typeface="Calibri"/>
                <a:cs typeface="Calibri"/>
              </a:rPr>
              <a:t>dependent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–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it’s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difficult</a:t>
            </a:r>
            <a:r>
              <a:rPr sz="3000" dirty="0">
                <a:latin typeface="Calibri"/>
                <a:cs typeface="Calibri"/>
              </a:rPr>
              <a:t>	to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say-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8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Morality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was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product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religion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or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vise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versa.</a:t>
            </a:r>
            <a:endParaRPr sz="30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9900"/>
              </a:lnSpc>
              <a:spcBef>
                <a:spcPts val="75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Morality</a:t>
            </a:r>
            <a:r>
              <a:rPr sz="3000" spc="35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removed</a:t>
            </a:r>
            <a:r>
              <a:rPr sz="3000" spc="35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from</a:t>
            </a:r>
            <a:r>
              <a:rPr sz="3000" spc="36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religion</a:t>
            </a:r>
            <a:r>
              <a:rPr sz="3000" spc="36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some</a:t>
            </a:r>
            <a:r>
              <a:rPr sz="3000" spc="35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355" dirty="0">
                <a:latin typeface="Calibri"/>
                <a:cs typeface="Calibri"/>
              </a:rPr>
              <a:t> 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dirty="0">
                <a:latin typeface="Calibri"/>
                <a:cs typeface="Calibri"/>
              </a:rPr>
              <a:t>fantastic,</a:t>
            </a:r>
            <a:r>
              <a:rPr sz="3000" spc="7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unreasonable</a:t>
            </a:r>
            <a:r>
              <a:rPr sz="3000" spc="7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or</a:t>
            </a:r>
            <a:r>
              <a:rPr sz="3000" spc="7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superstitious</a:t>
            </a:r>
            <a:r>
              <a:rPr sz="3000" spc="7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customs </a:t>
            </a:r>
            <a:r>
              <a:rPr sz="3000" dirty="0">
                <a:latin typeface="Calibri"/>
                <a:cs typeface="Calibri"/>
              </a:rPr>
              <a:t>that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had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crept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into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religion</a:t>
            </a:r>
            <a:endParaRPr sz="3000">
              <a:latin typeface="Calibri"/>
              <a:cs typeface="Calibri"/>
            </a:endParaRPr>
          </a:p>
          <a:p>
            <a:pPr marL="356235" indent="-343535" algn="just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356235" algn="l"/>
              </a:tabLst>
            </a:pPr>
            <a:r>
              <a:rPr sz="3000" dirty="0">
                <a:latin typeface="Calibri"/>
                <a:cs typeface="Calibri"/>
              </a:rPr>
              <a:t>Religion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can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distinguished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from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morality-</a:t>
            </a:r>
            <a:endParaRPr sz="3000">
              <a:latin typeface="Calibri"/>
              <a:cs typeface="Calibri"/>
            </a:endParaRPr>
          </a:p>
          <a:p>
            <a:pPr marL="355600" marR="5715" indent="-342900" algn="just">
              <a:lnSpc>
                <a:spcPts val="324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There</a:t>
            </a:r>
            <a:r>
              <a:rPr sz="3000" spc="22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22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external</a:t>
            </a:r>
            <a:r>
              <a:rPr sz="3000" spc="21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sanctions</a:t>
            </a:r>
            <a:r>
              <a:rPr sz="3000" spc="22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22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religion,</a:t>
            </a:r>
            <a:r>
              <a:rPr sz="3000" spc="220" dirty="0">
                <a:latin typeface="Calibri"/>
                <a:cs typeface="Calibri"/>
              </a:rPr>
              <a:t>  </a:t>
            </a:r>
            <a:r>
              <a:rPr sz="3000" spc="-10" dirty="0">
                <a:latin typeface="Calibri"/>
                <a:cs typeface="Calibri"/>
              </a:rPr>
              <a:t>while </a:t>
            </a:r>
            <a:r>
              <a:rPr sz="3000" dirty="0">
                <a:latin typeface="Calibri"/>
                <a:cs typeface="Calibri"/>
              </a:rPr>
              <a:t>there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no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externals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threats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morality.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5019040"/>
            <a:ext cx="5591175" cy="140081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marR="5080" indent="-342900">
              <a:lnSpc>
                <a:spcPts val="324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  <a:tab pos="2318385" algn="l"/>
                <a:tab pos="3886835" algn="l"/>
                <a:tab pos="4795520" algn="l"/>
              </a:tabLst>
            </a:pPr>
            <a:r>
              <a:rPr sz="3000" spc="-10" dirty="0">
                <a:latin typeface="Calibri"/>
                <a:cs typeface="Calibri"/>
              </a:rPr>
              <a:t>Religious-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</a:rPr>
              <a:t>reward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for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0" dirty="0">
                <a:latin typeface="Calibri"/>
                <a:cs typeface="Calibri"/>
              </a:rPr>
              <a:t>good </a:t>
            </a:r>
            <a:r>
              <a:rPr sz="3000" dirty="0">
                <a:latin typeface="Calibri"/>
                <a:cs typeface="Calibri"/>
              </a:rPr>
              <a:t>punishments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for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evil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deeds.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45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Man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wills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himself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moral.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60060" y="5019040"/>
            <a:ext cx="226949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74495" algn="l"/>
              </a:tabLst>
            </a:pPr>
            <a:r>
              <a:rPr sz="3000" spc="-10" dirty="0">
                <a:latin typeface="Calibri"/>
                <a:cs typeface="Calibri"/>
              </a:rPr>
              <a:t>actions,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and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51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970" y="254000"/>
            <a:ext cx="885761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RELATION</a:t>
            </a:r>
            <a:r>
              <a:rPr spc="-75" dirty="0"/>
              <a:t> </a:t>
            </a:r>
            <a:r>
              <a:rPr dirty="0"/>
              <a:t>BETWEEN</a:t>
            </a:r>
            <a:r>
              <a:rPr spc="-75" dirty="0"/>
              <a:t> </a:t>
            </a:r>
            <a:r>
              <a:rPr dirty="0"/>
              <a:t>LAW</a:t>
            </a:r>
            <a:r>
              <a:rPr spc="-70" dirty="0"/>
              <a:t> </a:t>
            </a:r>
            <a:r>
              <a:rPr dirty="0"/>
              <a:t>AND</a:t>
            </a:r>
            <a:r>
              <a:rPr spc="-70" dirty="0"/>
              <a:t> </a:t>
            </a:r>
            <a:r>
              <a:rPr spc="-10" dirty="0"/>
              <a:t>MORALITY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176020"/>
            <a:ext cx="8597900" cy="5407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  <a:tab pos="1357630" algn="l"/>
                <a:tab pos="1953895" algn="l"/>
                <a:tab pos="2494280" algn="l"/>
                <a:tab pos="4332605" algn="l"/>
                <a:tab pos="7209155" algn="l"/>
                <a:tab pos="8033384" algn="l"/>
              </a:tabLst>
            </a:pPr>
            <a:r>
              <a:rPr sz="3200" spc="-25" dirty="0">
                <a:latin typeface="Calibri"/>
                <a:cs typeface="Calibri"/>
              </a:rPr>
              <a:t>Law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is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50" dirty="0">
                <a:latin typeface="Calibri"/>
                <a:cs typeface="Calibri"/>
              </a:rPr>
              <a:t>a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powerful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instrumentality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for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maintenance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peace.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Law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based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public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policy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Public</a:t>
            </a:r>
            <a:r>
              <a:rPr sz="3200" spc="1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policy</a:t>
            </a:r>
            <a:r>
              <a:rPr sz="3200" spc="1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2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based</a:t>
            </a:r>
            <a:r>
              <a:rPr sz="3200" spc="1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</a:t>
            </a:r>
            <a:r>
              <a:rPr sz="3200" spc="1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some</a:t>
            </a:r>
            <a:r>
              <a:rPr sz="3200" spc="1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healthy</a:t>
            </a:r>
            <a:r>
              <a:rPr sz="3200" spc="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principles</a:t>
            </a:r>
            <a:endParaRPr sz="3200">
              <a:latin typeface="Calibri"/>
              <a:cs typeface="Calibri"/>
            </a:endParaRPr>
          </a:p>
          <a:p>
            <a:pPr marL="355600" algn="just">
              <a:lnSpc>
                <a:spcPct val="100000"/>
              </a:lnSpc>
            </a:pPr>
            <a:r>
              <a:rPr sz="3200" spc="-40" dirty="0">
                <a:latin typeface="Calibri"/>
                <a:cs typeface="Calibri"/>
              </a:rPr>
              <a:t>—</a:t>
            </a:r>
            <a:r>
              <a:rPr sz="3200" dirty="0">
                <a:latin typeface="Calibri"/>
                <a:cs typeface="Calibri"/>
              </a:rPr>
              <a:t>healthy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moral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principles</a:t>
            </a:r>
            <a:endParaRPr sz="32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Law</a:t>
            </a:r>
            <a:r>
              <a:rPr sz="3200" spc="4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3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meant</a:t>
            </a:r>
            <a:r>
              <a:rPr sz="3200" spc="3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3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maintain</a:t>
            </a:r>
            <a:r>
              <a:rPr sz="3200" spc="4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3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healthy</a:t>
            </a:r>
            <a:r>
              <a:rPr sz="3200" spc="4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principles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24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moral</a:t>
            </a:r>
            <a:r>
              <a:rPr sz="3200" spc="25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law,</a:t>
            </a:r>
            <a:r>
              <a:rPr sz="3200" spc="25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25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25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positive</a:t>
            </a:r>
            <a:r>
              <a:rPr sz="3200" spc="254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morals</a:t>
            </a:r>
            <a:r>
              <a:rPr sz="3200" spc="25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250" dirty="0">
                <a:latin typeface="Calibri"/>
                <a:cs typeface="Calibri"/>
              </a:rPr>
              <a:t> 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people.</a:t>
            </a:r>
            <a:endParaRPr sz="3200">
              <a:latin typeface="Calibri"/>
              <a:cs typeface="Calibri"/>
            </a:endParaRPr>
          </a:p>
          <a:p>
            <a:pPr marL="354965" indent="-342265" algn="just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Law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command</a:t>
            </a:r>
            <a:endParaRPr sz="3200">
              <a:latin typeface="Calibri"/>
              <a:cs typeface="Calibri"/>
            </a:endParaRPr>
          </a:p>
          <a:p>
            <a:pPr marL="354965" indent="-342265" algn="just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Therefore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maintain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morality.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52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820" y="-88900"/>
            <a:ext cx="845629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26129" marR="5080" indent="-3313429">
              <a:lnSpc>
                <a:spcPct val="100000"/>
              </a:lnSpc>
              <a:spcBef>
                <a:spcPts val="100"/>
              </a:spcBef>
            </a:pPr>
            <a:r>
              <a:rPr dirty="0"/>
              <a:t>Necessary</a:t>
            </a:r>
            <a:r>
              <a:rPr spc="-135" dirty="0"/>
              <a:t> </a:t>
            </a:r>
            <a:r>
              <a:rPr dirty="0"/>
              <a:t>connection</a:t>
            </a:r>
            <a:r>
              <a:rPr spc="-135" dirty="0"/>
              <a:t> </a:t>
            </a:r>
            <a:r>
              <a:rPr dirty="0"/>
              <a:t>between</a:t>
            </a:r>
            <a:r>
              <a:rPr spc="-145" dirty="0"/>
              <a:t> </a:t>
            </a:r>
            <a:r>
              <a:rPr dirty="0"/>
              <a:t>Law</a:t>
            </a:r>
            <a:r>
              <a:rPr spc="-135" dirty="0"/>
              <a:t> </a:t>
            </a:r>
            <a:r>
              <a:rPr spc="-25" dirty="0"/>
              <a:t>and </a:t>
            </a:r>
            <a:r>
              <a:rPr spc="-10" dirty="0"/>
              <a:t>Morality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5600" marR="8255" indent="-342900" algn="just">
              <a:lnSpc>
                <a:spcPts val="2880"/>
              </a:lnSpc>
              <a:spcBef>
                <a:spcPts val="79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/>
              <a:t>Necessarily,</a:t>
            </a:r>
            <a:r>
              <a:rPr sz="3000" spc="90" dirty="0"/>
              <a:t> </a:t>
            </a:r>
            <a:r>
              <a:rPr sz="3000" dirty="0"/>
              <a:t>everyone</a:t>
            </a:r>
            <a:r>
              <a:rPr sz="3000" spc="85" dirty="0"/>
              <a:t> </a:t>
            </a:r>
            <a:r>
              <a:rPr sz="3000" dirty="0"/>
              <a:t>has</a:t>
            </a:r>
            <a:r>
              <a:rPr sz="3000" spc="80" dirty="0"/>
              <a:t> </a:t>
            </a:r>
            <a:r>
              <a:rPr sz="3000" dirty="0"/>
              <a:t>a</a:t>
            </a:r>
            <a:r>
              <a:rPr sz="3000" spc="130" dirty="0"/>
              <a:t> </a:t>
            </a:r>
            <a:r>
              <a:rPr sz="3000" b="1" dirty="0">
                <a:latin typeface="Calibri"/>
                <a:cs typeface="Calibri"/>
              </a:rPr>
              <a:t>duty</a:t>
            </a:r>
            <a:r>
              <a:rPr sz="3000" b="1" spc="85" dirty="0">
                <a:latin typeface="Calibri"/>
                <a:cs typeface="Calibri"/>
              </a:rPr>
              <a:t> </a:t>
            </a:r>
            <a:r>
              <a:rPr sz="3000" dirty="0"/>
              <a:t>to</a:t>
            </a:r>
            <a:r>
              <a:rPr sz="3000" spc="85" dirty="0"/>
              <a:t> </a:t>
            </a:r>
            <a:r>
              <a:rPr sz="3000" dirty="0"/>
              <a:t>obey</a:t>
            </a:r>
            <a:r>
              <a:rPr sz="3000" spc="75" dirty="0"/>
              <a:t> </a:t>
            </a:r>
            <a:r>
              <a:rPr sz="3000" dirty="0"/>
              <a:t>the</a:t>
            </a:r>
            <a:r>
              <a:rPr sz="3000" spc="85" dirty="0"/>
              <a:t> </a:t>
            </a:r>
            <a:r>
              <a:rPr sz="3000" spc="-25" dirty="0"/>
              <a:t>law </a:t>
            </a:r>
            <a:r>
              <a:rPr sz="3000" dirty="0"/>
              <a:t>of</a:t>
            </a:r>
            <a:r>
              <a:rPr sz="3000" spc="-35" dirty="0"/>
              <a:t> </a:t>
            </a:r>
            <a:r>
              <a:rPr sz="3000" dirty="0"/>
              <a:t>his</a:t>
            </a:r>
            <a:r>
              <a:rPr sz="3000" spc="-35" dirty="0"/>
              <a:t> </a:t>
            </a:r>
            <a:r>
              <a:rPr sz="3000" spc="-10" dirty="0"/>
              <a:t>country.</a:t>
            </a:r>
            <a:endParaRPr sz="3000">
              <a:latin typeface="Calibri"/>
              <a:cs typeface="Calibri"/>
            </a:endParaRPr>
          </a:p>
          <a:p>
            <a:pPr marL="355600" marR="6985" indent="-342900" algn="just">
              <a:lnSpc>
                <a:spcPts val="288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/>
              <a:t>Necessarily,</a:t>
            </a:r>
            <a:r>
              <a:rPr sz="3000" spc="400" dirty="0"/>
              <a:t> </a:t>
            </a:r>
            <a:r>
              <a:rPr sz="3000" dirty="0"/>
              <a:t>everyone</a:t>
            </a:r>
            <a:r>
              <a:rPr sz="3000" spc="405" dirty="0"/>
              <a:t> </a:t>
            </a:r>
            <a:r>
              <a:rPr sz="3000" dirty="0"/>
              <a:t>has</a:t>
            </a:r>
            <a:r>
              <a:rPr sz="3000" spc="405" dirty="0"/>
              <a:t> </a:t>
            </a:r>
            <a:r>
              <a:rPr sz="3000" dirty="0"/>
              <a:t>a</a:t>
            </a:r>
            <a:r>
              <a:rPr sz="3000" spc="440" dirty="0"/>
              <a:t> </a:t>
            </a:r>
            <a:r>
              <a:rPr sz="3000" b="1" dirty="0">
                <a:latin typeface="Calibri"/>
                <a:cs typeface="Calibri"/>
              </a:rPr>
              <a:t>reason</a:t>
            </a:r>
            <a:r>
              <a:rPr sz="3000" b="1" spc="405" dirty="0">
                <a:latin typeface="Calibri"/>
                <a:cs typeface="Calibri"/>
              </a:rPr>
              <a:t> </a:t>
            </a:r>
            <a:r>
              <a:rPr sz="3000" dirty="0"/>
              <a:t>to</a:t>
            </a:r>
            <a:r>
              <a:rPr sz="3000" spc="409" dirty="0"/>
              <a:t> </a:t>
            </a:r>
            <a:r>
              <a:rPr sz="3000" dirty="0"/>
              <a:t>obey</a:t>
            </a:r>
            <a:r>
              <a:rPr sz="3000" spc="405" dirty="0"/>
              <a:t> </a:t>
            </a:r>
            <a:r>
              <a:rPr sz="3000" spc="-25" dirty="0"/>
              <a:t>the </a:t>
            </a:r>
            <a:r>
              <a:rPr sz="3000" dirty="0"/>
              <a:t>law</a:t>
            </a:r>
            <a:r>
              <a:rPr sz="3000" spc="-30" dirty="0"/>
              <a:t> </a:t>
            </a:r>
            <a:r>
              <a:rPr sz="3000" dirty="0"/>
              <a:t>of</a:t>
            </a:r>
            <a:r>
              <a:rPr sz="3000" spc="-40" dirty="0"/>
              <a:t> </a:t>
            </a:r>
            <a:r>
              <a:rPr sz="3000" dirty="0"/>
              <a:t>his</a:t>
            </a:r>
            <a:r>
              <a:rPr sz="3000" spc="-25" dirty="0"/>
              <a:t> </a:t>
            </a:r>
            <a:r>
              <a:rPr sz="3000" spc="-10" dirty="0"/>
              <a:t>country.</a:t>
            </a:r>
            <a:endParaRPr sz="30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79700"/>
              </a:lnSpc>
              <a:spcBef>
                <a:spcPts val="78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/>
              <a:t>Necessarily,</a:t>
            </a:r>
            <a:r>
              <a:rPr sz="3000" spc="175" dirty="0"/>
              <a:t> </a:t>
            </a:r>
            <a:r>
              <a:rPr sz="3000" dirty="0"/>
              <a:t>if</a:t>
            </a:r>
            <a:r>
              <a:rPr sz="3000" spc="180" dirty="0"/>
              <a:t> </a:t>
            </a:r>
            <a:r>
              <a:rPr sz="3000" dirty="0"/>
              <a:t>the</a:t>
            </a:r>
            <a:r>
              <a:rPr sz="3000" spc="170" dirty="0"/>
              <a:t> </a:t>
            </a:r>
            <a:r>
              <a:rPr sz="3000" dirty="0"/>
              <a:t>law</a:t>
            </a:r>
            <a:r>
              <a:rPr sz="3000" spc="180" dirty="0"/>
              <a:t> </a:t>
            </a:r>
            <a:r>
              <a:rPr sz="3000" dirty="0"/>
              <a:t>is</a:t>
            </a:r>
            <a:r>
              <a:rPr sz="3000" spc="180" dirty="0"/>
              <a:t> </a:t>
            </a:r>
            <a:r>
              <a:rPr sz="3000" dirty="0"/>
              <a:t>just</a:t>
            </a:r>
            <a:r>
              <a:rPr sz="3000" spc="190" dirty="0"/>
              <a:t> </a:t>
            </a:r>
            <a:r>
              <a:rPr sz="3000" dirty="0"/>
              <a:t>all</a:t>
            </a:r>
            <a:r>
              <a:rPr sz="3000" spc="180" dirty="0"/>
              <a:t> </a:t>
            </a:r>
            <a:r>
              <a:rPr sz="3000" dirty="0"/>
              <a:t>its</a:t>
            </a:r>
            <a:r>
              <a:rPr sz="3000" spc="265" dirty="0"/>
              <a:t> </a:t>
            </a:r>
            <a:r>
              <a:rPr sz="3000" b="1" dirty="0">
                <a:latin typeface="Calibri"/>
                <a:cs typeface="Calibri"/>
              </a:rPr>
              <a:t>subjects</a:t>
            </a:r>
            <a:r>
              <a:rPr sz="3000" b="1" spc="210" dirty="0">
                <a:latin typeface="Calibri"/>
                <a:cs typeface="Calibri"/>
              </a:rPr>
              <a:t> </a:t>
            </a:r>
            <a:r>
              <a:rPr sz="3000" spc="-20" dirty="0"/>
              <a:t>have </a:t>
            </a:r>
            <a:r>
              <a:rPr sz="3000" dirty="0"/>
              <a:t>a</a:t>
            </a:r>
            <a:r>
              <a:rPr sz="3000" spc="-35" dirty="0"/>
              <a:t> </a:t>
            </a:r>
            <a:r>
              <a:rPr sz="3000" dirty="0"/>
              <a:t>duty</a:t>
            </a:r>
            <a:r>
              <a:rPr sz="3000" spc="-25" dirty="0"/>
              <a:t> </a:t>
            </a:r>
            <a:r>
              <a:rPr sz="3000" dirty="0"/>
              <a:t>to</a:t>
            </a:r>
            <a:r>
              <a:rPr sz="3000" spc="-30" dirty="0"/>
              <a:t> </a:t>
            </a:r>
            <a:r>
              <a:rPr sz="3000" dirty="0"/>
              <a:t>obey</a:t>
            </a:r>
            <a:r>
              <a:rPr sz="3000" spc="-40" dirty="0"/>
              <a:t> </a:t>
            </a:r>
            <a:r>
              <a:rPr sz="3000" spc="-25" dirty="0"/>
              <a:t>it.</a:t>
            </a:r>
            <a:endParaRPr sz="30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79900"/>
              </a:lnSpc>
              <a:spcBef>
                <a:spcPts val="75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/>
              <a:t>Necessarily,</a:t>
            </a:r>
            <a:r>
              <a:rPr sz="3000" spc="570" dirty="0"/>
              <a:t>  </a:t>
            </a:r>
            <a:r>
              <a:rPr sz="3000" dirty="0"/>
              <a:t>if</a:t>
            </a:r>
            <a:r>
              <a:rPr sz="3000" spc="570" dirty="0"/>
              <a:t>  </a:t>
            </a:r>
            <a:r>
              <a:rPr sz="3000" dirty="0"/>
              <a:t>the</a:t>
            </a:r>
            <a:r>
              <a:rPr sz="3000" spc="585" dirty="0"/>
              <a:t>  </a:t>
            </a:r>
            <a:r>
              <a:rPr sz="3000" b="1" dirty="0">
                <a:latin typeface="Calibri"/>
                <a:cs typeface="Calibri"/>
              </a:rPr>
              <a:t>govtn</a:t>
            </a:r>
            <a:r>
              <a:rPr sz="3000" b="1" spc="570" dirty="0">
                <a:latin typeface="Calibri"/>
                <a:cs typeface="Calibri"/>
              </a:rPr>
              <a:t>  </a:t>
            </a:r>
            <a:r>
              <a:rPr sz="3000" b="1" dirty="0">
                <a:latin typeface="Calibri"/>
                <a:cs typeface="Calibri"/>
              </a:rPr>
              <a:t>of</a:t>
            </a:r>
            <a:r>
              <a:rPr sz="3000" b="1" spc="570" dirty="0">
                <a:latin typeface="Calibri"/>
                <a:cs typeface="Calibri"/>
              </a:rPr>
              <a:t>  </a:t>
            </a:r>
            <a:r>
              <a:rPr sz="3000" b="1" dirty="0">
                <a:latin typeface="Calibri"/>
                <a:cs typeface="Calibri"/>
              </a:rPr>
              <a:t>a</a:t>
            </a:r>
            <a:r>
              <a:rPr sz="3000" b="1" spc="570" dirty="0">
                <a:latin typeface="Calibri"/>
                <a:cs typeface="Calibri"/>
              </a:rPr>
              <a:t>  </a:t>
            </a:r>
            <a:r>
              <a:rPr sz="3000" b="1" dirty="0">
                <a:latin typeface="Calibri"/>
                <a:cs typeface="Calibri"/>
              </a:rPr>
              <a:t>country</a:t>
            </a:r>
            <a:r>
              <a:rPr sz="3000" b="1" spc="580" dirty="0">
                <a:latin typeface="Calibri"/>
                <a:cs typeface="Calibri"/>
              </a:rPr>
              <a:t>  </a:t>
            </a:r>
            <a:r>
              <a:rPr sz="3000" spc="-25" dirty="0"/>
              <a:t>is </a:t>
            </a:r>
            <a:r>
              <a:rPr sz="3000" dirty="0"/>
              <a:t>democratic</a:t>
            </a:r>
            <a:r>
              <a:rPr sz="3000" spc="65" dirty="0"/>
              <a:t> </a:t>
            </a:r>
            <a:r>
              <a:rPr sz="3000" dirty="0"/>
              <a:t>all</a:t>
            </a:r>
            <a:r>
              <a:rPr sz="3000" spc="55" dirty="0"/>
              <a:t> </a:t>
            </a:r>
            <a:r>
              <a:rPr sz="3000" dirty="0"/>
              <a:t>its</a:t>
            </a:r>
            <a:r>
              <a:rPr sz="3000" spc="65" dirty="0"/>
              <a:t> </a:t>
            </a:r>
            <a:r>
              <a:rPr sz="3000" dirty="0"/>
              <a:t>subjects</a:t>
            </a:r>
            <a:r>
              <a:rPr sz="3000" spc="60" dirty="0"/>
              <a:t> </a:t>
            </a:r>
            <a:r>
              <a:rPr sz="3000" dirty="0"/>
              <a:t>have</a:t>
            </a:r>
            <a:r>
              <a:rPr sz="3000" spc="65" dirty="0"/>
              <a:t> </a:t>
            </a:r>
            <a:r>
              <a:rPr sz="3000" dirty="0"/>
              <a:t>a</a:t>
            </a:r>
            <a:r>
              <a:rPr sz="3000" spc="55" dirty="0"/>
              <a:t> </a:t>
            </a:r>
            <a:r>
              <a:rPr sz="3000" dirty="0"/>
              <a:t>duty</a:t>
            </a:r>
            <a:r>
              <a:rPr sz="3000" spc="55" dirty="0"/>
              <a:t> </a:t>
            </a:r>
            <a:r>
              <a:rPr sz="3000" dirty="0"/>
              <a:t>to</a:t>
            </a:r>
            <a:r>
              <a:rPr sz="3000" spc="60" dirty="0"/>
              <a:t> </a:t>
            </a:r>
            <a:r>
              <a:rPr sz="3000" dirty="0"/>
              <a:t>obey</a:t>
            </a:r>
            <a:r>
              <a:rPr sz="3000" spc="55" dirty="0"/>
              <a:t> </a:t>
            </a:r>
            <a:r>
              <a:rPr sz="3000" spc="-25" dirty="0"/>
              <a:t>its </a:t>
            </a:r>
            <a:r>
              <a:rPr sz="3000" spc="-20" dirty="0"/>
              <a:t>law.</a:t>
            </a:r>
            <a:endParaRPr sz="3000">
              <a:latin typeface="Calibri"/>
              <a:cs typeface="Calibri"/>
            </a:endParaRPr>
          </a:p>
          <a:p>
            <a:pPr marL="355600" marR="13970" indent="-342900" algn="just">
              <a:lnSpc>
                <a:spcPct val="80000"/>
              </a:lnSpc>
              <a:spcBef>
                <a:spcPts val="75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/>
              <a:t>Necessarily,</a:t>
            </a:r>
            <a:r>
              <a:rPr sz="3000" spc="470" dirty="0"/>
              <a:t> </a:t>
            </a:r>
            <a:r>
              <a:rPr sz="3000" dirty="0"/>
              <a:t>one</a:t>
            </a:r>
            <a:r>
              <a:rPr sz="3000" spc="465" dirty="0"/>
              <a:t> </a:t>
            </a:r>
            <a:r>
              <a:rPr sz="3000" dirty="0"/>
              <a:t>has</a:t>
            </a:r>
            <a:r>
              <a:rPr sz="3000" spc="470" dirty="0"/>
              <a:t> </a:t>
            </a:r>
            <a:r>
              <a:rPr sz="3000" dirty="0"/>
              <a:t>an</a:t>
            </a:r>
            <a:r>
              <a:rPr sz="3000" spc="470" dirty="0"/>
              <a:t> </a:t>
            </a:r>
            <a:r>
              <a:rPr sz="3000" dirty="0"/>
              <a:t>obligation</a:t>
            </a:r>
            <a:r>
              <a:rPr sz="3000" spc="459" dirty="0"/>
              <a:t> </a:t>
            </a:r>
            <a:r>
              <a:rPr sz="3000" dirty="0"/>
              <a:t>to</a:t>
            </a:r>
            <a:r>
              <a:rPr sz="3000" spc="475" dirty="0"/>
              <a:t> </a:t>
            </a:r>
            <a:r>
              <a:rPr sz="3000" dirty="0"/>
              <a:t>support</a:t>
            </a:r>
            <a:r>
              <a:rPr sz="3000" spc="465" dirty="0"/>
              <a:t> </a:t>
            </a:r>
            <a:r>
              <a:rPr sz="3000" spc="-50" dirty="0"/>
              <a:t>a </a:t>
            </a:r>
            <a:r>
              <a:rPr sz="3000" dirty="0"/>
              <a:t>just</a:t>
            </a:r>
            <a:r>
              <a:rPr sz="3000" spc="-25" dirty="0"/>
              <a:t> </a:t>
            </a:r>
            <a:r>
              <a:rPr sz="3000" b="1" dirty="0">
                <a:latin typeface="Calibri"/>
                <a:cs typeface="Calibri"/>
              </a:rPr>
              <a:t>legal</a:t>
            </a:r>
            <a:r>
              <a:rPr sz="3000" b="1" spc="-50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system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53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6759" y="139700"/>
            <a:ext cx="76434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Distinction</a:t>
            </a:r>
            <a:r>
              <a:rPr spc="-95" dirty="0"/>
              <a:t> </a:t>
            </a:r>
            <a:r>
              <a:rPr dirty="0"/>
              <a:t>between</a:t>
            </a:r>
            <a:r>
              <a:rPr spc="-80" dirty="0"/>
              <a:t> </a:t>
            </a:r>
            <a:r>
              <a:rPr dirty="0"/>
              <a:t>law</a:t>
            </a:r>
            <a:r>
              <a:rPr spc="-100" dirty="0"/>
              <a:t> </a:t>
            </a:r>
            <a:r>
              <a:rPr dirty="0"/>
              <a:t>and</a:t>
            </a:r>
            <a:r>
              <a:rPr spc="-80" dirty="0"/>
              <a:t> </a:t>
            </a:r>
            <a:r>
              <a:rPr spc="-10" dirty="0"/>
              <a:t>Morals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8839" y="718820"/>
            <a:ext cx="3537585" cy="139319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5080" indent="1297940">
              <a:lnSpc>
                <a:spcPct val="91300"/>
              </a:lnSpc>
              <a:spcBef>
                <a:spcPts val="350"/>
              </a:spcBef>
            </a:pPr>
            <a:r>
              <a:rPr sz="2400" b="1" spc="-25" dirty="0">
                <a:latin typeface="Calibri"/>
                <a:cs typeface="Calibri"/>
              </a:rPr>
              <a:t>Law</a:t>
            </a:r>
            <a:r>
              <a:rPr sz="2400" b="1" spc="6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Concentrates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mainly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</a:t>
            </a:r>
            <a:r>
              <a:rPr sz="2400" spc="17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the </a:t>
            </a:r>
            <a:r>
              <a:rPr sz="2400" b="1" dirty="0">
                <a:latin typeface="Calibri"/>
                <a:cs typeface="Calibri"/>
              </a:rPr>
              <a:t>society</a:t>
            </a:r>
            <a:r>
              <a:rPr sz="2400" b="1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lays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down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rules </a:t>
            </a:r>
            <a:r>
              <a:rPr sz="2400" dirty="0">
                <a:latin typeface="Calibri"/>
                <a:cs typeface="Calibri"/>
              </a:rPr>
              <a:t>concerning</a:t>
            </a:r>
            <a:r>
              <a:rPr sz="2400" spc="3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3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relationship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046479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8839" y="2049779"/>
            <a:ext cx="3540125" cy="7200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  <a:tabLst>
                <a:tab pos="568325" algn="l"/>
                <a:tab pos="2075814" algn="l"/>
                <a:tab pos="2930525" algn="l"/>
              </a:tabLst>
            </a:pPr>
            <a:r>
              <a:rPr sz="2400" spc="-25" dirty="0">
                <a:latin typeface="Calibri"/>
                <a:cs typeface="Calibri"/>
              </a:rPr>
              <a:t>of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individual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with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b="1" spc="-20" dirty="0">
                <a:latin typeface="Calibri"/>
                <a:cs typeface="Calibri"/>
              </a:rPr>
              <a:t>each </a:t>
            </a:r>
            <a:r>
              <a:rPr sz="2400" b="1" dirty="0">
                <a:latin typeface="Calibri"/>
                <a:cs typeface="Calibri"/>
              </a:rPr>
              <a:t>other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and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with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state.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2767329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8839" y="2783840"/>
            <a:ext cx="35356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7070" algn="l"/>
                <a:tab pos="3109595" algn="l"/>
              </a:tabLst>
            </a:pPr>
            <a:r>
              <a:rPr sz="2400" spc="-10" dirty="0">
                <a:latin typeface="Calibri"/>
                <a:cs typeface="Calibri"/>
              </a:rPr>
              <a:t>Concerned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with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the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8839" y="3112770"/>
            <a:ext cx="3536950" cy="10502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ct val="90100"/>
              </a:lnSpc>
              <a:spcBef>
                <a:spcPts val="385"/>
              </a:spcBef>
            </a:pPr>
            <a:r>
              <a:rPr sz="2400" dirty="0">
                <a:latin typeface="Calibri"/>
                <a:cs typeface="Calibri"/>
              </a:rPr>
              <a:t>conduct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individual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for </a:t>
            </a:r>
            <a:r>
              <a:rPr sz="2400" dirty="0">
                <a:latin typeface="Calibri"/>
                <a:cs typeface="Calibri"/>
              </a:rPr>
              <a:t>which</a:t>
            </a:r>
            <a:r>
              <a:rPr sz="2400" spc="385" dirty="0">
                <a:latin typeface="Calibri"/>
                <a:cs typeface="Calibri"/>
              </a:rPr>
              <a:t>    </a:t>
            </a:r>
            <a:r>
              <a:rPr sz="2400" dirty="0">
                <a:latin typeface="Calibri"/>
                <a:cs typeface="Calibri"/>
              </a:rPr>
              <a:t>it</a:t>
            </a:r>
            <a:r>
              <a:rPr sz="2400" spc="390" dirty="0">
                <a:latin typeface="Calibri"/>
                <a:cs typeface="Calibri"/>
              </a:rPr>
              <a:t>    </a:t>
            </a:r>
            <a:r>
              <a:rPr sz="2400" dirty="0">
                <a:latin typeface="Calibri"/>
                <a:cs typeface="Calibri"/>
              </a:rPr>
              <a:t>lays</a:t>
            </a:r>
            <a:r>
              <a:rPr sz="2400" spc="385" dirty="0">
                <a:latin typeface="Calibri"/>
                <a:cs typeface="Calibri"/>
              </a:rPr>
              <a:t>    </a:t>
            </a:r>
            <a:r>
              <a:rPr sz="2400" spc="-20" dirty="0">
                <a:latin typeface="Calibri"/>
                <a:cs typeface="Calibri"/>
              </a:rPr>
              <a:t>down </a:t>
            </a:r>
            <a:r>
              <a:rPr sz="2400" b="1" spc="-10" dirty="0">
                <a:latin typeface="Calibri"/>
                <a:cs typeface="Calibri"/>
              </a:rPr>
              <a:t>standard.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5940" y="415925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8839" y="4175759"/>
            <a:ext cx="3536950" cy="7213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2600"/>
              </a:lnSpc>
              <a:spcBef>
                <a:spcPts val="420"/>
              </a:spcBef>
              <a:tabLst>
                <a:tab pos="674370" algn="l"/>
                <a:tab pos="1033780" algn="l"/>
                <a:tab pos="1466215" algn="l"/>
                <a:tab pos="2179320" algn="l"/>
                <a:tab pos="2579370" algn="l"/>
              </a:tabLst>
            </a:pPr>
            <a:r>
              <a:rPr sz="2400" spc="-25" dirty="0">
                <a:latin typeface="Calibri"/>
                <a:cs typeface="Calibri"/>
              </a:rPr>
              <a:t>Law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is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to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help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in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smooth </a:t>
            </a:r>
            <a:r>
              <a:rPr sz="2400" dirty="0">
                <a:latin typeface="Calibri"/>
                <a:cs typeface="Calibri"/>
              </a:rPr>
              <a:t>functioning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society.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5940" y="4893309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8839" y="4909820"/>
            <a:ext cx="3535045" cy="10502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ct val="90100"/>
              </a:lnSpc>
              <a:spcBef>
                <a:spcPts val="385"/>
              </a:spcBef>
            </a:pPr>
            <a:r>
              <a:rPr sz="2400" dirty="0">
                <a:latin typeface="Calibri"/>
                <a:cs typeface="Calibri"/>
              </a:rPr>
              <a:t>Law</a:t>
            </a:r>
            <a:r>
              <a:rPr sz="2400" spc="24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has</a:t>
            </a:r>
            <a:r>
              <a:rPr sz="2400" spc="24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relative</a:t>
            </a:r>
            <a:r>
              <a:rPr sz="2400" spc="245" dirty="0">
                <a:latin typeface="Calibri"/>
                <a:cs typeface="Calibri"/>
              </a:rPr>
              <a:t>   </a:t>
            </a:r>
            <a:r>
              <a:rPr sz="2400" spc="-10" dirty="0">
                <a:latin typeface="Calibri"/>
                <a:cs typeface="Calibri"/>
              </a:rPr>
              <a:t>value, </a:t>
            </a:r>
            <a:r>
              <a:rPr sz="2400" dirty="0">
                <a:latin typeface="Calibri"/>
                <a:cs typeface="Calibri"/>
              </a:rPr>
              <a:t>time,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place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&amp;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varies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from </a:t>
            </a:r>
            <a:r>
              <a:rPr sz="2400" dirty="0">
                <a:latin typeface="Calibri"/>
                <a:cs typeface="Calibri"/>
              </a:rPr>
              <a:t>society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society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4400" y="233299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24400" y="350520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24400" y="431292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24400" y="627380"/>
            <a:ext cx="4187825" cy="446024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R="299085" algn="ctr">
              <a:lnSpc>
                <a:spcPct val="100000"/>
              </a:lnSpc>
              <a:spcBef>
                <a:spcPts val="820"/>
              </a:spcBef>
            </a:pPr>
            <a:r>
              <a:rPr sz="2400" b="1" spc="-10" dirty="0">
                <a:latin typeface="Calibri"/>
                <a:cs typeface="Calibri"/>
              </a:rPr>
              <a:t>Morals</a:t>
            </a:r>
            <a:endParaRPr sz="2400">
              <a:latin typeface="Calibri"/>
              <a:cs typeface="Calibri"/>
            </a:endParaRPr>
          </a:p>
          <a:p>
            <a:pPr marL="351155" marR="5080" indent="-339090" algn="just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353695" algn="l"/>
              </a:tabLst>
            </a:pPr>
            <a:r>
              <a:rPr sz="2400" dirty="0">
                <a:latin typeface="Calibri"/>
                <a:cs typeface="Calibri"/>
              </a:rPr>
              <a:t>Concerned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individual 	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15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lay</a:t>
            </a:r>
            <a:r>
              <a:rPr sz="2400" spc="16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down</a:t>
            </a:r>
            <a:r>
              <a:rPr sz="2400" spc="15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rules</a:t>
            </a:r>
            <a:r>
              <a:rPr sz="2400" spc="15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165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the 	</a:t>
            </a:r>
            <a:r>
              <a:rPr sz="2400" b="1" dirty="0">
                <a:latin typeface="Calibri"/>
                <a:cs typeface="Calibri"/>
              </a:rPr>
              <a:t>moulding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his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character.</a:t>
            </a:r>
            <a:endParaRPr sz="2400">
              <a:latin typeface="Calibri"/>
              <a:cs typeface="Calibri"/>
            </a:endParaRPr>
          </a:p>
          <a:p>
            <a:pPr marL="353695" marR="5080" algn="just">
              <a:lnSpc>
                <a:spcPct val="100000"/>
              </a:lnSpc>
              <a:spcBef>
                <a:spcPts val="600"/>
              </a:spcBef>
            </a:pPr>
            <a:r>
              <a:rPr sz="2400" dirty="0">
                <a:latin typeface="Calibri"/>
                <a:cs typeface="Calibri"/>
              </a:rPr>
              <a:t>Morals</a:t>
            </a:r>
            <a:r>
              <a:rPr sz="2400" spc="22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look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into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motive,</a:t>
            </a:r>
            <a:r>
              <a:rPr sz="2400" b="1" spc="2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they </a:t>
            </a:r>
            <a:r>
              <a:rPr sz="2400" dirty="0">
                <a:latin typeface="Calibri"/>
                <a:cs typeface="Calibri"/>
              </a:rPr>
              <a:t>should</a:t>
            </a:r>
            <a:r>
              <a:rPr sz="2400" spc="5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5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followed</a:t>
            </a:r>
            <a:r>
              <a:rPr sz="2400" spc="5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because </a:t>
            </a:r>
            <a:r>
              <a:rPr sz="2400" dirty="0">
                <a:latin typeface="Calibri"/>
                <a:cs typeface="Calibri"/>
              </a:rPr>
              <a:t>they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good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themselves.</a:t>
            </a:r>
            <a:endParaRPr sz="2400">
              <a:latin typeface="Calibri"/>
              <a:cs typeface="Calibri"/>
            </a:endParaRPr>
          </a:p>
          <a:p>
            <a:pPr marL="353695" marR="6350" algn="just">
              <a:lnSpc>
                <a:spcPct val="100000"/>
              </a:lnSpc>
              <a:spcBef>
                <a:spcPts val="600"/>
              </a:spcBef>
            </a:pPr>
            <a:r>
              <a:rPr sz="2400" dirty="0">
                <a:latin typeface="Calibri"/>
                <a:cs typeface="Calibri"/>
              </a:rPr>
              <a:t>Morals</a:t>
            </a:r>
            <a:r>
              <a:rPr sz="2400" spc="434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44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440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matter</a:t>
            </a:r>
            <a:r>
              <a:rPr sz="2400" spc="440" dirty="0">
                <a:latin typeface="Calibri"/>
                <a:cs typeface="Calibri"/>
              </a:rPr>
              <a:t>   </a:t>
            </a:r>
            <a:r>
              <a:rPr sz="2400" spc="-25" dirty="0">
                <a:latin typeface="Calibri"/>
                <a:cs typeface="Calibri"/>
              </a:rPr>
              <a:t>of </a:t>
            </a:r>
            <a:r>
              <a:rPr sz="2400" dirty="0">
                <a:latin typeface="Calibri"/>
                <a:cs typeface="Calibri"/>
              </a:rPr>
              <a:t>individual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conscience.</a:t>
            </a:r>
            <a:endParaRPr sz="2400">
              <a:latin typeface="Calibri"/>
              <a:cs typeface="Calibri"/>
            </a:endParaRPr>
          </a:p>
          <a:p>
            <a:pPr marL="353695" marR="9525" algn="just">
              <a:lnSpc>
                <a:spcPct val="100000"/>
              </a:lnSpc>
              <a:spcBef>
                <a:spcPts val="600"/>
              </a:spcBef>
            </a:pPr>
            <a:r>
              <a:rPr sz="2400" dirty="0">
                <a:latin typeface="Calibri"/>
                <a:cs typeface="Calibri"/>
              </a:rPr>
              <a:t>Morals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considered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-25" dirty="0">
                <a:latin typeface="Calibri"/>
                <a:cs typeface="Calibri"/>
              </a:rPr>
              <a:t> of </a:t>
            </a:r>
            <a:r>
              <a:rPr sz="2400" dirty="0">
                <a:latin typeface="Calibri"/>
                <a:cs typeface="Calibri"/>
              </a:rPr>
              <a:t>universal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value.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54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5839" y="63500"/>
            <a:ext cx="7128509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Relation</a:t>
            </a:r>
            <a:r>
              <a:rPr spc="-100" dirty="0"/>
              <a:t> </a:t>
            </a:r>
            <a:r>
              <a:rPr dirty="0"/>
              <a:t>between</a:t>
            </a:r>
            <a:r>
              <a:rPr spc="-95" dirty="0"/>
              <a:t> </a:t>
            </a:r>
            <a:r>
              <a:rPr dirty="0"/>
              <a:t>law</a:t>
            </a:r>
            <a:r>
              <a:rPr spc="-95" dirty="0"/>
              <a:t> </a:t>
            </a:r>
            <a:r>
              <a:rPr dirty="0"/>
              <a:t>and</a:t>
            </a:r>
            <a:r>
              <a:rPr spc="-100" dirty="0"/>
              <a:t> </a:t>
            </a:r>
            <a:r>
              <a:rPr spc="-10" dirty="0"/>
              <a:t>Morals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617220"/>
            <a:ext cx="7844790" cy="589661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417195" indent="-404495" algn="just">
              <a:lnSpc>
                <a:spcPct val="100000"/>
              </a:lnSpc>
              <a:spcBef>
                <a:spcPts val="509"/>
              </a:spcBef>
              <a:buAutoNum type="arabicPeriod"/>
              <a:tabLst>
                <a:tab pos="417195" algn="l"/>
              </a:tabLst>
            </a:pPr>
            <a:r>
              <a:rPr sz="3200" b="1" dirty="0">
                <a:latin typeface="Calibri"/>
                <a:cs typeface="Calibri"/>
              </a:rPr>
              <a:t>Morals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as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basis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law</a:t>
            </a:r>
            <a:r>
              <a:rPr sz="3200" b="1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10" dirty="0">
                <a:latin typeface="Calibri"/>
                <a:cs typeface="Calibri"/>
              </a:rPr>
              <a:t>-</a:t>
            </a:r>
            <a:r>
              <a:rPr sz="3200" spc="-50" dirty="0">
                <a:latin typeface="Calibri"/>
                <a:cs typeface="Calibri"/>
              </a:rPr>
              <a:t>-</a:t>
            </a:r>
            <a:endParaRPr sz="3200">
              <a:latin typeface="Calibri"/>
              <a:cs typeface="Calibri"/>
            </a:endParaRPr>
          </a:p>
          <a:p>
            <a:pPr marL="12700" marR="119380" lvl="1" indent="-10795" algn="just">
              <a:lnSpc>
                <a:spcPct val="90000"/>
              </a:lnSpc>
              <a:spcBef>
                <a:spcPts val="790"/>
              </a:spcBef>
              <a:buSzPct val="96875"/>
              <a:buFont typeface="Arial MT"/>
              <a:buChar char="•"/>
              <a:tabLst>
                <a:tab pos="153035" algn="l"/>
              </a:tabLst>
            </a:pPr>
            <a:r>
              <a:rPr sz="3200" dirty="0">
                <a:latin typeface="Calibri"/>
                <a:cs typeface="Calibri"/>
              </a:rPr>
              <a:t>	In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early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societies,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all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rules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originated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from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common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source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sanction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behind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them </a:t>
            </a:r>
            <a:r>
              <a:rPr sz="3200" dirty="0">
                <a:latin typeface="Calibri"/>
                <a:cs typeface="Calibri"/>
              </a:rPr>
              <a:t>was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same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nature.</a:t>
            </a:r>
            <a:endParaRPr sz="3200">
              <a:latin typeface="Calibri"/>
              <a:cs typeface="Calibri"/>
            </a:endParaRPr>
          </a:p>
          <a:p>
            <a:pPr marL="12700" marR="374650" lvl="1" indent="-10795">
              <a:lnSpc>
                <a:spcPts val="3450"/>
              </a:lnSpc>
              <a:spcBef>
                <a:spcPts val="855"/>
              </a:spcBef>
              <a:buSzPct val="96875"/>
              <a:buFont typeface="Arial MT"/>
              <a:buChar char="•"/>
              <a:tabLst>
                <a:tab pos="153035" algn="l"/>
              </a:tabLst>
            </a:pPr>
            <a:r>
              <a:rPr sz="3200" dirty="0">
                <a:latin typeface="Calibri"/>
                <a:cs typeface="Calibri"/>
              </a:rPr>
              <a:t>	When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state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came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into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being,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those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rules </a:t>
            </a:r>
            <a:r>
              <a:rPr sz="3200" dirty="0">
                <a:latin typeface="Calibri"/>
                <a:cs typeface="Calibri"/>
              </a:rPr>
              <a:t>which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were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important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society.</a:t>
            </a:r>
            <a:endParaRPr sz="3200">
              <a:latin typeface="Calibri"/>
              <a:cs typeface="Calibri"/>
            </a:endParaRPr>
          </a:p>
          <a:p>
            <a:pPr marL="12700" marR="255904" lvl="1" indent="-10795">
              <a:lnSpc>
                <a:spcPts val="3450"/>
              </a:lnSpc>
              <a:spcBef>
                <a:spcPts val="810"/>
              </a:spcBef>
              <a:buSzPct val="96875"/>
              <a:buFont typeface="Arial MT"/>
              <a:buChar char="•"/>
              <a:tabLst>
                <a:tab pos="153035" algn="l"/>
              </a:tabLst>
            </a:pPr>
            <a:r>
              <a:rPr sz="3200" dirty="0">
                <a:latin typeface="Calibri"/>
                <a:cs typeface="Calibri"/>
              </a:rPr>
              <a:t>	State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put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own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sanction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enforced them.</a:t>
            </a:r>
            <a:endParaRPr sz="3200">
              <a:latin typeface="Calibri"/>
              <a:cs typeface="Calibri"/>
            </a:endParaRPr>
          </a:p>
          <a:p>
            <a:pPr marL="153035" lvl="1" indent="-151130">
              <a:lnSpc>
                <a:spcPct val="100000"/>
              </a:lnSpc>
              <a:spcBef>
                <a:spcPts val="359"/>
              </a:spcBef>
              <a:buSzPct val="96875"/>
              <a:buFont typeface="Arial MT"/>
              <a:buChar char="•"/>
              <a:tabLst>
                <a:tab pos="153035" algn="l"/>
              </a:tabLst>
            </a:pPr>
            <a:r>
              <a:rPr sz="3200" dirty="0">
                <a:latin typeface="Calibri"/>
                <a:cs typeface="Calibri"/>
              </a:rPr>
              <a:t>These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rules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came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known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“law”</a:t>
            </a:r>
            <a:endParaRPr sz="3200">
              <a:latin typeface="Calibri"/>
              <a:cs typeface="Calibri"/>
            </a:endParaRPr>
          </a:p>
          <a:p>
            <a:pPr marL="12700" marR="5080" lvl="1" indent="-10795">
              <a:lnSpc>
                <a:spcPct val="90000"/>
              </a:lnSpc>
              <a:spcBef>
                <a:spcPts val="790"/>
              </a:spcBef>
              <a:buSzPct val="96875"/>
              <a:buFont typeface="Arial MT"/>
              <a:buChar char="•"/>
              <a:tabLst>
                <a:tab pos="153035" algn="l"/>
              </a:tabLst>
            </a:pPr>
            <a:r>
              <a:rPr sz="3200" dirty="0">
                <a:latin typeface="Calibri"/>
                <a:cs typeface="Calibri"/>
              </a:rPr>
              <a:t>	Both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morals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originated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from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same </a:t>
            </a:r>
            <a:r>
              <a:rPr sz="3200" dirty="0">
                <a:latin typeface="Calibri"/>
                <a:cs typeface="Calibri"/>
              </a:rPr>
              <a:t>source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but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course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their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development </a:t>
            </a:r>
            <a:r>
              <a:rPr sz="3200" dirty="0">
                <a:latin typeface="Calibri"/>
                <a:cs typeface="Calibri"/>
              </a:rPr>
              <a:t>they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differed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from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each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other.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55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5450" y="718820"/>
            <a:ext cx="574738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Morals</a:t>
            </a:r>
            <a:r>
              <a:rPr sz="4400" spc="-30" dirty="0"/>
              <a:t> </a:t>
            </a:r>
            <a:r>
              <a:rPr sz="4400" dirty="0"/>
              <a:t>as</a:t>
            </a:r>
            <a:r>
              <a:rPr sz="4400" spc="-25" dirty="0"/>
              <a:t> </a:t>
            </a:r>
            <a:r>
              <a:rPr sz="4400" dirty="0"/>
              <a:t>the</a:t>
            </a:r>
            <a:r>
              <a:rPr sz="4400" spc="-25" dirty="0"/>
              <a:t> </a:t>
            </a:r>
            <a:r>
              <a:rPr sz="4400" dirty="0"/>
              <a:t>test</a:t>
            </a:r>
            <a:r>
              <a:rPr sz="4400" spc="-35" dirty="0"/>
              <a:t> </a:t>
            </a:r>
            <a:r>
              <a:rPr sz="4400" dirty="0"/>
              <a:t>of</a:t>
            </a:r>
            <a:r>
              <a:rPr sz="4400" spc="-25" dirty="0"/>
              <a:t> law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10540" y="2090420"/>
            <a:ext cx="8089265" cy="3641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marR="125095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81000" algn="l"/>
              </a:tabLst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30" dirty="0">
                <a:latin typeface="Calibri"/>
                <a:cs typeface="Calibri"/>
              </a:rPr>
              <a:t>17</a:t>
            </a:r>
            <a:r>
              <a:rPr sz="2775" spc="-195" baseline="28528" dirty="0">
                <a:latin typeface="Calibri"/>
                <a:cs typeface="Calibri"/>
              </a:rPr>
              <a:t>th</a:t>
            </a:r>
            <a:r>
              <a:rPr sz="2775" spc="300" baseline="28528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&amp;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30" dirty="0">
                <a:latin typeface="Calibri"/>
                <a:cs typeface="Calibri"/>
              </a:rPr>
              <a:t>18</a:t>
            </a:r>
            <a:r>
              <a:rPr sz="2775" spc="-195" baseline="28528" dirty="0">
                <a:latin typeface="Calibri"/>
                <a:cs typeface="Calibri"/>
              </a:rPr>
              <a:t>th</a:t>
            </a:r>
            <a:r>
              <a:rPr sz="2775" spc="307" baseline="28528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century-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must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conform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dirty="0">
                <a:latin typeface="Calibri"/>
                <a:cs typeface="Calibri"/>
              </a:rPr>
              <a:t>natural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law.</a:t>
            </a:r>
            <a:endParaRPr sz="3200">
              <a:latin typeface="Calibri"/>
              <a:cs typeface="Calibri"/>
            </a:endParaRPr>
          </a:p>
          <a:p>
            <a:pPr marL="381000" marR="30480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81000" algn="l"/>
              </a:tabLst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modern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times,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must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conform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morals, </a:t>
            </a:r>
            <a:r>
              <a:rPr sz="3200" dirty="0">
                <a:latin typeface="Calibri"/>
                <a:cs typeface="Calibri"/>
              </a:rPr>
              <a:t>if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it’s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valid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binding,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does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hold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good.</a:t>
            </a:r>
            <a:endParaRPr sz="3200">
              <a:latin typeface="Calibri"/>
              <a:cs typeface="Calibri"/>
            </a:endParaRPr>
          </a:p>
          <a:p>
            <a:pPr marL="381000" marR="443865" indent="-3429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81000" algn="l"/>
              </a:tabLst>
            </a:pPr>
            <a:r>
              <a:rPr sz="3200" dirty="0">
                <a:latin typeface="Calibri"/>
                <a:cs typeface="Calibri"/>
              </a:rPr>
              <a:t>If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legal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standards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too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high,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there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are </a:t>
            </a:r>
            <a:r>
              <a:rPr sz="3200" dirty="0">
                <a:latin typeface="Calibri"/>
                <a:cs typeface="Calibri"/>
              </a:rPr>
              <a:t>great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difficulties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enforcement.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56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24050" y="314959"/>
            <a:ext cx="529145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Morals</a:t>
            </a:r>
            <a:r>
              <a:rPr spc="-85" dirty="0"/>
              <a:t> </a:t>
            </a:r>
            <a:r>
              <a:rPr dirty="0"/>
              <a:t>as</a:t>
            </a:r>
            <a:r>
              <a:rPr spc="-70" dirty="0"/>
              <a:t> </a:t>
            </a:r>
            <a:r>
              <a:rPr dirty="0"/>
              <a:t>the</a:t>
            </a:r>
            <a:r>
              <a:rPr spc="-85" dirty="0"/>
              <a:t> </a:t>
            </a:r>
            <a:r>
              <a:rPr dirty="0"/>
              <a:t>End</a:t>
            </a:r>
            <a:r>
              <a:rPr spc="-70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spc="-25" dirty="0"/>
              <a:t>Law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328420"/>
            <a:ext cx="7929880" cy="422910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55600" marR="120650" indent="-342900">
              <a:lnSpc>
                <a:spcPts val="3829"/>
              </a:lnSpc>
              <a:spcBef>
                <a:spcPts val="23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Morals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have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been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often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considered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end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Law.</a:t>
            </a:r>
            <a:endParaRPr sz="3200">
              <a:latin typeface="Calibri"/>
              <a:cs typeface="Calibri"/>
            </a:endParaRPr>
          </a:p>
          <a:p>
            <a:pPr marL="355600" marR="33401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Law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defined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terms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“justice”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many </a:t>
            </a:r>
            <a:r>
              <a:rPr sz="3200" spc="-10" dirty="0">
                <a:latin typeface="Calibri"/>
                <a:cs typeface="Calibri"/>
              </a:rPr>
              <a:t>jurists.</a:t>
            </a:r>
            <a:endParaRPr sz="3200">
              <a:latin typeface="Calibri"/>
              <a:cs typeface="Calibri"/>
            </a:endParaRPr>
          </a:p>
          <a:p>
            <a:pPr marL="355600" marR="142240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aim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secure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justice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which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very </a:t>
            </a:r>
            <a:r>
              <a:rPr sz="3200" dirty="0">
                <a:latin typeface="Calibri"/>
                <a:cs typeface="Calibri"/>
              </a:rPr>
              <a:t>much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based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upon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morals.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always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purpose,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means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dirty="0">
                <a:latin typeface="Calibri"/>
                <a:cs typeface="Calibri"/>
              </a:rPr>
              <a:t>an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end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this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end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welfare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society.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57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9640">
              <a:lnSpc>
                <a:spcPct val="100000"/>
              </a:lnSpc>
              <a:spcBef>
                <a:spcPts val="100"/>
              </a:spcBef>
            </a:pPr>
            <a:r>
              <a:rPr dirty="0"/>
              <a:t>Influence</a:t>
            </a:r>
            <a:r>
              <a:rPr spc="-85" dirty="0"/>
              <a:t> </a:t>
            </a:r>
            <a:r>
              <a:rPr dirty="0"/>
              <a:t>of</a:t>
            </a:r>
            <a:r>
              <a:rPr spc="-95" dirty="0"/>
              <a:t> </a:t>
            </a:r>
            <a:r>
              <a:rPr dirty="0"/>
              <a:t>Morals</a:t>
            </a:r>
            <a:r>
              <a:rPr spc="-85" dirty="0"/>
              <a:t> </a:t>
            </a:r>
            <a:r>
              <a:rPr dirty="0"/>
              <a:t>on</a:t>
            </a:r>
            <a:r>
              <a:rPr spc="-85" dirty="0"/>
              <a:t> </a:t>
            </a:r>
            <a:r>
              <a:rPr spc="-25" dirty="0"/>
              <a:t>Law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871220"/>
            <a:ext cx="8429625" cy="4127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12725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every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modern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state-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influence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both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accepted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social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morality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wider </a:t>
            </a:r>
            <a:r>
              <a:rPr sz="3200" dirty="0">
                <a:latin typeface="Calibri"/>
                <a:cs typeface="Calibri"/>
              </a:rPr>
              <a:t>moral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ideals.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United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States,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ultimate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criteria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legal </a:t>
            </a:r>
            <a:r>
              <a:rPr sz="3200" spc="-20" dirty="0">
                <a:latin typeface="Calibri"/>
                <a:cs typeface="Calibri"/>
              </a:rPr>
              <a:t>validity-</a:t>
            </a:r>
            <a:r>
              <a:rPr sz="3200" spc="-10" dirty="0">
                <a:latin typeface="Calibri"/>
                <a:cs typeface="Calibri"/>
              </a:rPr>
              <a:t>-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incorporate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principles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justice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or </a:t>
            </a:r>
            <a:r>
              <a:rPr sz="3200" dirty="0">
                <a:latin typeface="Calibri"/>
                <a:cs typeface="Calibri"/>
              </a:rPr>
              <a:t>substantive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moral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values.</a:t>
            </a:r>
            <a:endParaRPr sz="3200">
              <a:latin typeface="Calibri"/>
              <a:cs typeface="Calibri"/>
            </a:endParaRPr>
          </a:p>
          <a:p>
            <a:pPr marL="355600" marR="106045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At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last,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problems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would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found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all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branches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philosophy,…….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58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22320" y="276859"/>
            <a:ext cx="249872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SOCIOLOGY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50290"/>
            <a:ext cx="8012430" cy="530352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marR="5080" indent="-342900">
              <a:lnSpc>
                <a:spcPct val="89900"/>
              </a:lnSpc>
              <a:spcBef>
                <a:spcPts val="484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1.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study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human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social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behavior, </a:t>
            </a:r>
            <a:r>
              <a:rPr sz="3200" dirty="0">
                <a:latin typeface="Calibri"/>
                <a:cs typeface="Calibri"/>
              </a:rPr>
              <a:t>especially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study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origins, </a:t>
            </a:r>
            <a:r>
              <a:rPr sz="3200" dirty="0">
                <a:latin typeface="Calibri"/>
                <a:cs typeface="Calibri"/>
              </a:rPr>
              <a:t>organization,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institutions,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development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b="1" dirty="0">
                <a:latin typeface="Calibri"/>
                <a:cs typeface="Calibri"/>
              </a:rPr>
              <a:t>human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society.</a:t>
            </a:r>
            <a:endParaRPr sz="3200">
              <a:latin typeface="Calibri"/>
              <a:cs typeface="Calibri"/>
            </a:endParaRPr>
          </a:p>
          <a:p>
            <a:pPr marL="355600" marR="588010" indent="-342900">
              <a:lnSpc>
                <a:spcPct val="90000"/>
              </a:lnSpc>
              <a:spcBef>
                <a:spcPts val="79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2.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Analysis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social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institution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societal </a:t>
            </a:r>
            <a:r>
              <a:rPr sz="3200" dirty="0">
                <a:latin typeface="Calibri"/>
                <a:cs typeface="Calibri"/>
              </a:rPr>
              <a:t>segment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self-</a:t>
            </a:r>
            <a:r>
              <a:rPr sz="3200" dirty="0">
                <a:latin typeface="Calibri"/>
                <a:cs typeface="Calibri"/>
              </a:rPr>
              <a:t>contained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entity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in </a:t>
            </a:r>
            <a:r>
              <a:rPr sz="3200" dirty="0">
                <a:latin typeface="Calibri"/>
                <a:cs typeface="Calibri"/>
              </a:rPr>
              <a:t>relation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to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society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as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whole</a:t>
            </a:r>
            <a:r>
              <a:rPr sz="3200" spc="-10" dirty="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Sociology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diverse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field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study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Examines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interaction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with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society</a:t>
            </a:r>
            <a:endParaRPr sz="3200">
              <a:latin typeface="Calibri"/>
              <a:cs typeface="Calibri"/>
            </a:endParaRPr>
          </a:p>
          <a:p>
            <a:pPr marL="355600" marR="166370" indent="-342900">
              <a:lnSpc>
                <a:spcPts val="3450"/>
              </a:lnSpc>
              <a:spcBef>
                <a:spcPts val="85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Includes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philosophy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law,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social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theory,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spc="-10" dirty="0">
                <a:latin typeface="Calibri"/>
                <a:cs typeface="Calibri"/>
              </a:rPr>
              <a:t>criminology.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59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292100"/>
            <a:ext cx="7725409" cy="589026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355600" marR="5080" indent="-342900">
              <a:lnSpc>
                <a:spcPts val="3229"/>
              </a:lnSpc>
              <a:spcBef>
                <a:spcPts val="51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Institutions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social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construction,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social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norms, </a:t>
            </a:r>
            <a:r>
              <a:rPr sz="3000" dirty="0">
                <a:latin typeface="Calibri"/>
                <a:cs typeface="Calibri"/>
              </a:rPr>
              <a:t>dispute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processing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legal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culture.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45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Includes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society(socio-</a:t>
            </a:r>
            <a:r>
              <a:rPr sz="3000" dirty="0">
                <a:latin typeface="Calibri"/>
                <a:cs typeface="Calibri"/>
              </a:rPr>
              <a:t>legal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studies)</a:t>
            </a:r>
            <a:endParaRPr sz="3000">
              <a:latin typeface="Calibri"/>
              <a:cs typeface="Calibri"/>
            </a:endParaRPr>
          </a:p>
          <a:p>
            <a:pPr marL="355600" marR="614045" indent="-342900">
              <a:lnSpc>
                <a:spcPts val="3229"/>
              </a:lnSpc>
              <a:spcBef>
                <a:spcPts val="80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Philosophy,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history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custom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may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give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its </a:t>
            </a:r>
            <a:r>
              <a:rPr sz="3000" spc="-10" dirty="0">
                <a:latin typeface="Calibri"/>
                <a:cs typeface="Calibri"/>
              </a:rPr>
              <a:t>consistency.</a:t>
            </a:r>
            <a:endParaRPr sz="3000">
              <a:latin typeface="Calibri"/>
              <a:cs typeface="Calibri"/>
            </a:endParaRPr>
          </a:p>
          <a:p>
            <a:pPr marL="355600" marR="125095" indent="-342900">
              <a:lnSpc>
                <a:spcPts val="3240"/>
              </a:lnSpc>
              <a:spcBef>
                <a:spcPts val="75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Everything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must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subordinated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end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of </a:t>
            </a:r>
            <a:r>
              <a:rPr sz="3000" dirty="0">
                <a:latin typeface="Calibri"/>
                <a:cs typeface="Calibri"/>
              </a:rPr>
              <a:t>social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justice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or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welfare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society.</a:t>
            </a:r>
            <a:endParaRPr sz="3000">
              <a:latin typeface="Calibri"/>
              <a:cs typeface="Calibri"/>
            </a:endParaRPr>
          </a:p>
          <a:p>
            <a:pPr marL="355600" marR="187325" indent="-342900" algn="just">
              <a:lnSpc>
                <a:spcPts val="324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Sociology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especially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fruitful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process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of </a:t>
            </a:r>
            <a:r>
              <a:rPr sz="3000" dirty="0">
                <a:latin typeface="Calibri"/>
                <a:cs typeface="Calibri"/>
              </a:rPr>
              <a:t>constitutional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law,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certain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branches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private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welfare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legislation.</a:t>
            </a:r>
            <a:endParaRPr sz="3000">
              <a:latin typeface="Calibri"/>
              <a:cs typeface="Calibri"/>
            </a:endParaRPr>
          </a:p>
          <a:p>
            <a:pPr marL="355600" marR="13970" indent="-342900">
              <a:lnSpc>
                <a:spcPct val="89900"/>
              </a:lnSpc>
              <a:spcBef>
                <a:spcPts val="69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b="1" dirty="0">
                <a:latin typeface="Calibri"/>
                <a:cs typeface="Calibri"/>
              </a:rPr>
              <a:t>Law</a:t>
            </a:r>
            <a:r>
              <a:rPr sz="3000" b="1" spc="-6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can</a:t>
            </a:r>
            <a:r>
              <a:rPr sz="3000" b="1" spc="-5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be</a:t>
            </a:r>
            <a:r>
              <a:rPr sz="3000" b="1" spc="-6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extensive</a:t>
            </a:r>
            <a:r>
              <a:rPr sz="3000" b="1" spc="-5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used</a:t>
            </a:r>
            <a:r>
              <a:rPr sz="3000" b="1" spc="-5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as</a:t>
            </a:r>
            <a:r>
              <a:rPr sz="3000" b="1" spc="-4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an</a:t>
            </a:r>
            <a:r>
              <a:rPr sz="3000" b="1" spc="-6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instrument</a:t>
            </a:r>
            <a:r>
              <a:rPr sz="3000" b="1" spc="-45" dirty="0">
                <a:latin typeface="Calibri"/>
                <a:cs typeface="Calibri"/>
              </a:rPr>
              <a:t> </a:t>
            </a:r>
            <a:r>
              <a:rPr sz="3000" b="1" spc="-25" dirty="0">
                <a:latin typeface="Calibri"/>
                <a:cs typeface="Calibri"/>
              </a:rPr>
              <a:t>of </a:t>
            </a:r>
            <a:r>
              <a:rPr sz="3000" b="1" dirty="0">
                <a:latin typeface="Calibri"/>
                <a:cs typeface="Calibri"/>
              </a:rPr>
              <a:t>social</a:t>
            </a:r>
            <a:r>
              <a:rPr sz="3000" b="1" spc="-3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change-</a:t>
            </a:r>
            <a:r>
              <a:rPr sz="3000" spc="-10" dirty="0">
                <a:latin typeface="Calibri"/>
                <a:cs typeface="Calibri"/>
              </a:rPr>
              <a:t>--</a:t>
            </a:r>
            <a:r>
              <a:rPr sz="3000" dirty="0">
                <a:latin typeface="Calibri"/>
                <a:cs typeface="Calibri"/>
              </a:rPr>
              <a:t>effective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method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social control.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60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6730" y="-12700"/>
            <a:ext cx="812736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73779" marR="5080" indent="-3561079">
              <a:lnSpc>
                <a:spcPct val="100000"/>
              </a:lnSpc>
              <a:spcBef>
                <a:spcPts val="100"/>
              </a:spcBef>
            </a:pPr>
            <a:r>
              <a:rPr dirty="0"/>
              <a:t>JUDICIAL</a:t>
            </a:r>
            <a:r>
              <a:rPr spc="-90" dirty="0"/>
              <a:t> </a:t>
            </a:r>
            <a:r>
              <a:rPr dirty="0"/>
              <a:t>PROCESS</a:t>
            </a:r>
            <a:r>
              <a:rPr spc="-80" dirty="0"/>
              <a:t> </a:t>
            </a:r>
            <a:r>
              <a:rPr dirty="0"/>
              <a:t>AND</a:t>
            </a:r>
            <a:r>
              <a:rPr spc="-85" dirty="0"/>
              <a:t> </a:t>
            </a:r>
            <a:r>
              <a:rPr dirty="0"/>
              <a:t>CREATIVITY</a:t>
            </a:r>
            <a:r>
              <a:rPr spc="-85" dirty="0"/>
              <a:t> </a:t>
            </a:r>
            <a:r>
              <a:rPr spc="-25" dirty="0"/>
              <a:t>IN LAW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228090"/>
            <a:ext cx="8136255" cy="512191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244475" indent="-231775">
              <a:lnSpc>
                <a:spcPct val="100000"/>
              </a:lnSpc>
              <a:spcBef>
                <a:spcPts val="890"/>
              </a:spcBef>
              <a:buSzPct val="98437"/>
              <a:buFont typeface="Arial MT"/>
              <a:buChar char="•"/>
              <a:tabLst>
                <a:tab pos="244475" algn="l"/>
              </a:tabLst>
            </a:pPr>
            <a:r>
              <a:rPr sz="3200" dirty="0">
                <a:latin typeface="Calibri"/>
                <a:cs typeface="Calibri"/>
              </a:rPr>
              <a:t>source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used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different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senses</a:t>
            </a:r>
            <a:endParaRPr sz="3200">
              <a:latin typeface="Calibri"/>
              <a:cs typeface="Calibri"/>
            </a:endParaRPr>
          </a:p>
          <a:p>
            <a:pPr marL="153035" indent="-152400">
              <a:lnSpc>
                <a:spcPct val="100000"/>
              </a:lnSpc>
              <a:spcBef>
                <a:spcPts val="790"/>
              </a:spcBef>
              <a:buSzPct val="98437"/>
              <a:buFont typeface="Arial MT"/>
              <a:buChar char="•"/>
              <a:tabLst>
                <a:tab pos="153035" algn="l"/>
              </a:tabLst>
            </a:pPr>
            <a:r>
              <a:rPr sz="3200" dirty="0">
                <a:latin typeface="Calibri"/>
                <a:cs typeface="Calibri"/>
              </a:rPr>
              <a:t>Source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origin</a:t>
            </a:r>
            <a:r>
              <a:rPr sz="3200" spc="-50" dirty="0">
                <a:latin typeface="Calibri"/>
                <a:cs typeface="Calibri"/>
              </a:rPr>
              <a:t> .</a:t>
            </a:r>
            <a:endParaRPr sz="3200">
              <a:latin typeface="Calibri"/>
              <a:cs typeface="Calibri"/>
            </a:endParaRPr>
          </a:p>
          <a:p>
            <a:pPr marL="153035" indent="-152400">
              <a:lnSpc>
                <a:spcPct val="100000"/>
              </a:lnSpc>
              <a:spcBef>
                <a:spcPts val="800"/>
              </a:spcBef>
              <a:buSzPct val="98437"/>
              <a:buFont typeface="Arial MT"/>
              <a:buChar char="•"/>
              <a:tabLst>
                <a:tab pos="153035" algn="l"/>
              </a:tabLst>
            </a:pPr>
            <a:r>
              <a:rPr sz="3200" dirty="0">
                <a:latin typeface="Calibri"/>
                <a:cs typeface="Calibri"/>
              </a:rPr>
              <a:t>Source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1)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material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formal</a:t>
            </a:r>
            <a:endParaRPr sz="3200">
              <a:latin typeface="Calibri"/>
              <a:cs typeface="Calibri"/>
            </a:endParaRPr>
          </a:p>
          <a:p>
            <a:pPr marL="153035" indent="-152400">
              <a:lnSpc>
                <a:spcPct val="100000"/>
              </a:lnSpc>
              <a:spcBef>
                <a:spcPts val="800"/>
              </a:spcBef>
              <a:buSzPct val="98437"/>
              <a:buFont typeface="Arial MT"/>
              <a:buChar char="•"/>
              <a:tabLst>
                <a:tab pos="153035" algn="l"/>
              </a:tabLst>
            </a:pPr>
            <a:r>
              <a:rPr sz="3200" dirty="0">
                <a:latin typeface="Calibri"/>
                <a:cs typeface="Calibri"/>
              </a:rPr>
              <a:t>Material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–legal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Historical</a:t>
            </a:r>
            <a:endParaRPr sz="3200">
              <a:latin typeface="Calibri"/>
              <a:cs typeface="Calibri"/>
            </a:endParaRPr>
          </a:p>
          <a:p>
            <a:pPr marL="12700" marR="1174115" indent="-12065">
              <a:lnSpc>
                <a:spcPts val="3829"/>
              </a:lnSpc>
              <a:spcBef>
                <a:spcPts val="935"/>
              </a:spcBef>
              <a:buSzPct val="98437"/>
              <a:buFont typeface="Arial MT"/>
              <a:buChar char="•"/>
              <a:tabLst>
                <a:tab pos="153035" algn="l"/>
              </a:tabLst>
            </a:pPr>
            <a:r>
              <a:rPr sz="3200" dirty="0">
                <a:latin typeface="Calibri"/>
                <a:cs typeface="Calibri"/>
              </a:rPr>
              <a:t>	Legal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1)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legislation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2)precedent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3)custom </a:t>
            </a:r>
            <a:r>
              <a:rPr sz="3200" dirty="0">
                <a:latin typeface="Calibri"/>
                <a:cs typeface="Calibri"/>
              </a:rPr>
              <a:t>4)agreement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Professional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opinion.</a:t>
            </a:r>
            <a:endParaRPr sz="3200">
              <a:latin typeface="Calibri"/>
              <a:cs typeface="Calibri"/>
            </a:endParaRPr>
          </a:p>
          <a:p>
            <a:pPr marL="12700" marR="74930" indent="231775">
              <a:lnSpc>
                <a:spcPct val="100000"/>
              </a:lnSpc>
              <a:spcBef>
                <a:spcPts val="675"/>
              </a:spcBef>
              <a:buSzPct val="98437"/>
              <a:buFont typeface="Arial MT"/>
              <a:buChar char="•"/>
              <a:tabLst>
                <a:tab pos="244475" algn="l"/>
              </a:tabLst>
            </a:pPr>
            <a:r>
              <a:rPr sz="3200" dirty="0">
                <a:latin typeface="Calibri"/>
                <a:cs typeface="Calibri"/>
              </a:rPr>
              <a:t>formal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sources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derives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force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validity.—</a:t>
            </a:r>
            <a:r>
              <a:rPr sz="3200" dirty="0">
                <a:latin typeface="Calibri"/>
                <a:cs typeface="Calibri"/>
              </a:rPr>
              <a:t>will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0" dirty="0">
                <a:latin typeface="Calibri"/>
                <a:cs typeface="Calibri"/>
              </a:rPr>
              <a:t> state.</a:t>
            </a:r>
            <a:endParaRPr sz="3200">
              <a:latin typeface="Calibri"/>
              <a:cs typeface="Calibri"/>
            </a:endParaRPr>
          </a:p>
          <a:p>
            <a:pPr marL="153035" indent="-152400">
              <a:lnSpc>
                <a:spcPct val="100000"/>
              </a:lnSpc>
              <a:spcBef>
                <a:spcPts val="800"/>
              </a:spcBef>
              <a:buSzPct val="98437"/>
              <a:buFont typeface="Arial MT"/>
              <a:buChar char="•"/>
              <a:tabLst>
                <a:tab pos="153035" algn="l"/>
                <a:tab pos="7013575" algn="l"/>
              </a:tabLst>
            </a:pPr>
            <a:r>
              <a:rPr sz="3200" dirty="0">
                <a:latin typeface="Calibri"/>
                <a:cs typeface="Calibri"/>
              </a:rPr>
              <a:t>Material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sources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2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types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conti…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61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383540" y="288290"/>
            <a:ext cx="8263255" cy="570992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55600" marR="5080" indent="-342900">
              <a:lnSpc>
                <a:spcPts val="346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Legal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sources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those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which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recognized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as </a:t>
            </a:r>
            <a:r>
              <a:rPr sz="3200" dirty="0">
                <a:latin typeface="Calibri"/>
                <a:cs typeface="Calibri"/>
              </a:rPr>
              <a:t>such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itself.</a:t>
            </a:r>
            <a:endParaRPr sz="3200">
              <a:latin typeface="Calibri"/>
              <a:cs typeface="Calibri"/>
            </a:endParaRPr>
          </a:p>
          <a:p>
            <a:pPr marL="355600" marR="388620" indent="-342900">
              <a:lnSpc>
                <a:spcPts val="345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Historical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material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source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unauthoritative </a:t>
            </a:r>
            <a:r>
              <a:rPr sz="3200" dirty="0">
                <a:latin typeface="Calibri"/>
                <a:cs typeface="Calibri"/>
              </a:rPr>
              <a:t>lacking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formal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recognition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law.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5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They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have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legal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recognition.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3200" b="1" dirty="0">
                <a:latin typeface="Calibri"/>
                <a:cs typeface="Calibri"/>
              </a:rPr>
              <a:t>LEGAL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SOURCES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LAW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ARE–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2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Reasonable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immemorial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customs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Judicial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decisions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Acts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legislature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Equity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conventions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62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60195">
              <a:lnSpc>
                <a:spcPct val="100000"/>
              </a:lnSpc>
              <a:spcBef>
                <a:spcPts val="100"/>
              </a:spcBef>
            </a:pPr>
            <a:r>
              <a:rPr dirty="0"/>
              <a:t>Source</a:t>
            </a:r>
            <a:r>
              <a:rPr spc="-50" dirty="0"/>
              <a:t> </a:t>
            </a:r>
            <a:r>
              <a:rPr dirty="0"/>
              <a:t>of</a:t>
            </a:r>
            <a:r>
              <a:rPr spc="-55" dirty="0"/>
              <a:t> </a:t>
            </a:r>
            <a:r>
              <a:rPr dirty="0"/>
              <a:t>law</a:t>
            </a:r>
            <a:r>
              <a:rPr spc="-50" dirty="0"/>
              <a:t> </a:t>
            </a:r>
            <a:r>
              <a:rPr dirty="0"/>
              <a:t>in</a:t>
            </a:r>
            <a:r>
              <a:rPr spc="-50" dirty="0"/>
              <a:t> </a:t>
            </a:r>
            <a:r>
              <a:rPr spc="-10" dirty="0"/>
              <a:t>India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23620"/>
            <a:ext cx="7893050" cy="4432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999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Prior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British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rule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India,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Hindus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Muslims </a:t>
            </a:r>
            <a:r>
              <a:rPr sz="3200" dirty="0">
                <a:latin typeface="Calibri"/>
                <a:cs typeface="Calibri"/>
              </a:rPr>
              <a:t>–population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this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country—</a:t>
            </a:r>
            <a:r>
              <a:rPr sz="3200" dirty="0">
                <a:latin typeface="Calibri"/>
                <a:cs typeface="Calibri"/>
              </a:rPr>
              <a:t>were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governed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their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personal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laws.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Original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Hindu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law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-4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sources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law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SzPct val="98437"/>
              <a:buAutoNum type="romanUcPeriod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Sruti;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SzPct val="98437"/>
              <a:buAutoNum type="romanUcPeriod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Smritis:</a:t>
            </a:r>
            <a:endParaRPr sz="3200">
              <a:latin typeface="Calibri"/>
              <a:cs typeface="Calibri"/>
            </a:endParaRPr>
          </a:p>
          <a:p>
            <a:pPr marL="419100" indent="-414655">
              <a:lnSpc>
                <a:spcPct val="100000"/>
              </a:lnSpc>
              <a:spcBef>
                <a:spcPts val="790"/>
              </a:spcBef>
              <a:buSzPct val="98437"/>
              <a:buAutoNum type="romanUcPeriod"/>
              <a:tabLst>
                <a:tab pos="419100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conduct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virtuous,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</a:t>
            </a:r>
            <a:endParaRPr sz="3200">
              <a:latin typeface="Calibri"/>
              <a:cs typeface="Calibri"/>
            </a:endParaRPr>
          </a:p>
          <a:p>
            <a:pPr marL="445770" indent="-441325">
              <a:lnSpc>
                <a:spcPct val="100000"/>
              </a:lnSpc>
              <a:spcBef>
                <a:spcPts val="800"/>
              </a:spcBef>
              <a:buSzPct val="98437"/>
              <a:buAutoNum type="romanUcPeriod"/>
              <a:tabLst>
                <a:tab pos="445770" algn="l"/>
              </a:tabLst>
            </a:pPr>
            <a:r>
              <a:rPr sz="3200" dirty="0">
                <a:latin typeface="Calibri"/>
                <a:cs typeface="Calibri"/>
              </a:rPr>
              <a:t>One’s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own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conscience.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63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160020"/>
            <a:ext cx="7719059" cy="532638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primary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sources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Mohammedan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law—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AutoNum type="romanUcPeriod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Quran;</a:t>
            </a:r>
            <a:endParaRPr sz="3200">
              <a:latin typeface="Calibri"/>
              <a:cs typeface="Calibri"/>
            </a:endParaRPr>
          </a:p>
          <a:p>
            <a:pPr marL="12700" marR="4177665" indent="342265">
              <a:lnSpc>
                <a:spcPct val="120600"/>
              </a:lnSpc>
              <a:spcBef>
                <a:spcPts val="5"/>
              </a:spcBef>
              <a:buAutoNum type="romanUcPeriod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Sunnat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Ahadis; </a:t>
            </a:r>
            <a:r>
              <a:rPr sz="3200" dirty="0">
                <a:latin typeface="Calibri"/>
                <a:cs typeface="Calibri"/>
              </a:rPr>
              <a:t>III.Ijma,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</a:t>
            </a:r>
            <a:endParaRPr sz="3200">
              <a:latin typeface="Calibri"/>
              <a:cs typeface="Calibri"/>
            </a:endParaRPr>
          </a:p>
          <a:p>
            <a:pPr marL="445770" indent="-434975">
              <a:lnSpc>
                <a:spcPct val="100000"/>
              </a:lnSpc>
              <a:spcBef>
                <a:spcPts val="800"/>
              </a:spcBef>
              <a:buSzPct val="96875"/>
              <a:buAutoNum type="romanUcPeriod" startAt="4"/>
              <a:tabLst>
                <a:tab pos="445770" algn="l"/>
              </a:tabLst>
            </a:pPr>
            <a:r>
              <a:rPr sz="3200" dirty="0">
                <a:latin typeface="Calibri"/>
                <a:cs typeface="Calibri"/>
              </a:rPr>
              <a:t>Qiyas</a:t>
            </a:r>
            <a:r>
              <a:rPr sz="3200" spc="-50" dirty="0">
                <a:latin typeface="Calibri"/>
                <a:cs typeface="Calibri"/>
              </a:rPr>
              <a:t> 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35"/>
              </a:spcBef>
              <a:buFont typeface="Calibri"/>
              <a:buAutoNum type="romanUcPeriod" startAt="4"/>
            </a:pP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Classification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Sources</a:t>
            </a:r>
            <a:endParaRPr sz="3200">
              <a:latin typeface="Calibri"/>
              <a:cs typeface="Calibri"/>
            </a:endParaRPr>
          </a:p>
          <a:p>
            <a:pPr marL="354965" lvl="1" indent="-342265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binding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source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law</a:t>
            </a:r>
            <a:endParaRPr sz="3200">
              <a:latin typeface="Calibri"/>
              <a:cs typeface="Calibri"/>
            </a:endParaRPr>
          </a:p>
          <a:p>
            <a:pPr marL="354965" lvl="1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Persuasive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sources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64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2639">
              <a:lnSpc>
                <a:spcPct val="100000"/>
              </a:lnSpc>
              <a:spcBef>
                <a:spcPts val="100"/>
              </a:spcBef>
            </a:pPr>
            <a:r>
              <a:rPr dirty="0"/>
              <a:t>Law</a:t>
            </a:r>
            <a:r>
              <a:rPr spc="-60" dirty="0"/>
              <a:t> </a:t>
            </a:r>
            <a:r>
              <a:rPr dirty="0"/>
              <a:t>and</a:t>
            </a:r>
            <a:r>
              <a:rPr spc="-70" dirty="0"/>
              <a:t> </a:t>
            </a:r>
            <a:r>
              <a:rPr spc="-10" dirty="0"/>
              <a:t>society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777240"/>
            <a:ext cx="8214359" cy="552450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4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Indian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legal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system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dependence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colonial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rule.</a:t>
            </a:r>
            <a:endParaRPr sz="3000">
              <a:latin typeface="Calibri"/>
              <a:cs typeface="Calibri"/>
            </a:endParaRPr>
          </a:p>
          <a:p>
            <a:pPr marL="355600" marR="354330" indent="-342900">
              <a:lnSpc>
                <a:spcPct val="10000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i="1" dirty="0">
                <a:latin typeface="Calibri"/>
                <a:cs typeface="Calibri"/>
              </a:rPr>
              <a:t>The</a:t>
            </a:r>
            <a:r>
              <a:rPr sz="3000" i="1" spc="-3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practice</a:t>
            </a:r>
            <a:r>
              <a:rPr sz="3000" i="1" spc="-2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of</a:t>
            </a:r>
            <a:r>
              <a:rPr sz="3000" i="1" spc="-3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the</a:t>
            </a:r>
            <a:r>
              <a:rPr sz="3000" i="1" spc="-3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British</a:t>
            </a:r>
            <a:r>
              <a:rPr sz="3000" i="1" spc="-2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legal</a:t>
            </a:r>
            <a:r>
              <a:rPr sz="3000" i="1" spc="-3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system</a:t>
            </a:r>
            <a:r>
              <a:rPr sz="3000" i="1" spc="-25" dirty="0">
                <a:latin typeface="Calibri"/>
                <a:cs typeface="Calibri"/>
              </a:rPr>
              <a:t> </a:t>
            </a:r>
            <a:r>
              <a:rPr sz="3000" i="1" spc="-10" dirty="0">
                <a:latin typeface="Calibri"/>
                <a:cs typeface="Calibri"/>
              </a:rPr>
              <a:t>created </a:t>
            </a:r>
            <a:r>
              <a:rPr sz="3000" i="1" dirty="0">
                <a:latin typeface="Calibri"/>
                <a:cs typeface="Calibri"/>
              </a:rPr>
              <a:t>conflict</a:t>
            </a:r>
            <a:r>
              <a:rPr sz="3000" i="1" spc="-4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between</a:t>
            </a:r>
            <a:r>
              <a:rPr sz="3000" i="1" spc="-3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old</a:t>
            </a:r>
            <a:r>
              <a:rPr sz="3000" i="1" spc="-3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laws</a:t>
            </a:r>
            <a:r>
              <a:rPr sz="3000" i="1" spc="-4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and</a:t>
            </a:r>
            <a:r>
              <a:rPr sz="3000" i="1" spc="-3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modern</a:t>
            </a:r>
            <a:r>
              <a:rPr sz="3000" i="1" spc="-3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notions</a:t>
            </a:r>
            <a:r>
              <a:rPr sz="3000" i="1" spc="-50" dirty="0">
                <a:latin typeface="Calibri"/>
                <a:cs typeface="Calibri"/>
              </a:rPr>
              <a:t> </a:t>
            </a:r>
            <a:r>
              <a:rPr sz="3000" i="1" spc="-25" dirty="0">
                <a:latin typeface="Calibri"/>
                <a:cs typeface="Calibri"/>
              </a:rPr>
              <a:t>of </a:t>
            </a:r>
            <a:r>
              <a:rPr sz="3000" i="1" spc="-10" dirty="0">
                <a:latin typeface="Calibri"/>
                <a:cs typeface="Calibri"/>
              </a:rPr>
              <a:t>justice-</a:t>
            </a:r>
            <a:r>
              <a:rPr sz="3000" spc="-10" dirty="0">
                <a:latin typeface="Calibri"/>
                <a:cs typeface="Calibri"/>
              </a:rPr>
              <a:t>-</a:t>
            </a:r>
            <a:r>
              <a:rPr sz="3000" dirty="0">
                <a:latin typeface="Calibri"/>
                <a:cs typeface="Calibri"/>
              </a:rPr>
              <a:t>-</a:t>
            </a:r>
            <a:r>
              <a:rPr sz="3000" spc="-10" dirty="0">
                <a:latin typeface="Calibri"/>
                <a:cs typeface="Calibri"/>
              </a:rPr>
              <a:t>-</a:t>
            </a:r>
            <a:r>
              <a:rPr sz="3000" dirty="0">
                <a:latin typeface="Calibri"/>
                <a:cs typeface="Calibri"/>
              </a:rPr>
              <a:t>-</a:t>
            </a:r>
            <a:r>
              <a:rPr sz="3000" spc="-10" dirty="0">
                <a:latin typeface="Calibri"/>
                <a:cs typeface="Calibri"/>
              </a:rPr>
              <a:t>-</a:t>
            </a:r>
            <a:r>
              <a:rPr sz="3000" dirty="0">
                <a:latin typeface="Calibri"/>
                <a:cs typeface="Calibri"/>
              </a:rPr>
              <a:t>Justice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Krishna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Iyer.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4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Law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social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science—</a:t>
            </a:r>
            <a:r>
              <a:rPr sz="3000" dirty="0">
                <a:latin typeface="Calibri"/>
                <a:cs typeface="Calibri"/>
              </a:rPr>
              <a:t>linked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with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society.</a:t>
            </a:r>
            <a:endParaRPr sz="3000">
              <a:latin typeface="Calibri"/>
              <a:cs typeface="Calibri"/>
            </a:endParaRPr>
          </a:p>
          <a:p>
            <a:pPr marL="355600" marR="808990" indent="-342900">
              <a:lnSpc>
                <a:spcPct val="100000"/>
              </a:lnSpc>
              <a:spcBef>
                <a:spcPts val="75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A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society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cannot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remain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static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but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it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keeps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on </a:t>
            </a:r>
            <a:r>
              <a:rPr sz="3000" dirty="0">
                <a:latin typeface="Calibri"/>
                <a:cs typeface="Calibri"/>
              </a:rPr>
              <a:t>changing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with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economic,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scientific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and </a:t>
            </a:r>
            <a:r>
              <a:rPr sz="3000" dirty="0">
                <a:latin typeface="Calibri"/>
                <a:cs typeface="Calibri"/>
              </a:rPr>
              <a:t>technological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developments.</a:t>
            </a:r>
            <a:endParaRPr sz="3000">
              <a:latin typeface="Calibri"/>
              <a:cs typeface="Calibri"/>
            </a:endParaRPr>
          </a:p>
          <a:p>
            <a:pPr marL="355600" marR="514350" indent="-342900">
              <a:lnSpc>
                <a:spcPct val="9990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Law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society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gave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inspiration-</a:t>
            </a:r>
            <a:r>
              <a:rPr sz="3000" spc="-10" dirty="0">
                <a:latin typeface="Calibri"/>
                <a:cs typeface="Calibri"/>
              </a:rPr>
              <a:t>--therefore </a:t>
            </a:r>
            <a:r>
              <a:rPr sz="3000" dirty="0">
                <a:latin typeface="Calibri"/>
                <a:cs typeface="Calibri"/>
              </a:rPr>
              <a:t>pronounced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sociological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theory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for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study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of </a:t>
            </a:r>
            <a:r>
              <a:rPr sz="3000" spc="-20" dirty="0">
                <a:latin typeface="Calibri"/>
                <a:cs typeface="Calibri"/>
              </a:rPr>
              <a:t>law.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65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292100"/>
            <a:ext cx="7970520" cy="548005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marR="11430" indent="-342900">
              <a:lnSpc>
                <a:spcPts val="324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Law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depends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popular</a:t>
            </a:r>
            <a:r>
              <a:rPr sz="3000" b="1" spc="-5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acceptance</a:t>
            </a:r>
            <a:r>
              <a:rPr sz="3000" b="1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which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has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a </a:t>
            </a:r>
            <a:r>
              <a:rPr sz="3000" dirty="0">
                <a:latin typeface="Calibri"/>
                <a:cs typeface="Calibri"/>
              </a:rPr>
              <a:t>great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creative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force.</a:t>
            </a:r>
            <a:endParaRPr sz="3000">
              <a:latin typeface="Calibri"/>
              <a:cs typeface="Calibri"/>
            </a:endParaRPr>
          </a:p>
          <a:p>
            <a:pPr marL="355600" marR="511809" indent="-342900">
              <a:lnSpc>
                <a:spcPts val="324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Law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consists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not</a:t>
            </a:r>
            <a:r>
              <a:rPr sz="3000" b="1" spc="-6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of</a:t>
            </a:r>
            <a:r>
              <a:rPr sz="3000" b="1" spc="-6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propositions</a:t>
            </a:r>
            <a:r>
              <a:rPr sz="3000" b="1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alone,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but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of </a:t>
            </a:r>
            <a:r>
              <a:rPr sz="3000" dirty="0">
                <a:latin typeface="Calibri"/>
                <a:cs typeface="Calibri"/>
              </a:rPr>
              <a:t>legal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institutions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which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people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cherish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spc="-10" dirty="0">
                <a:latin typeface="Calibri"/>
                <a:cs typeface="Calibri"/>
              </a:rPr>
              <a:t>society.</a:t>
            </a: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ts val="324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Law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not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branding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omnipotence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sky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but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flexible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instrument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social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order,</a:t>
            </a:r>
            <a:endParaRPr sz="3000">
              <a:latin typeface="Calibri"/>
              <a:cs typeface="Calibri"/>
            </a:endParaRPr>
          </a:p>
          <a:p>
            <a:pPr marL="355600" marR="170815" indent="-342900">
              <a:lnSpc>
                <a:spcPts val="3229"/>
              </a:lnSpc>
              <a:spcBef>
                <a:spcPts val="76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The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should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keep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changing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along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with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dirty="0">
                <a:latin typeface="Calibri"/>
                <a:cs typeface="Calibri"/>
              </a:rPr>
              <a:t>changing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social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order.</a:t>
            </a:r>
            <a:endParaRPr sz="3000">
              <a:latin typeface="Calibri"/>
              <a:cs typeface="Calibri"/>
            </a:endParaRPr>
          </a:p>
          <a:p>
            <a:pPr marL="355600" marR="179705" indent="-342900">
              <a:lnSpc>
                <a:spcPts val="3240"/>
              </a:lnSpc>
              <a:spcBef>
                <a:spcPts val="75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New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added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old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should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discarded-</a:t>
            </a:r>
            <a:r>
              <a:rPr sz="3000" dirty="0">
                <a:latin typeface="Calibri"/>
                <a:cs typeface="Calibri"/>
              </a:rPr>
              <a:t>time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to </a:t>
            </a:r>
            <a:r>
              <a:rPr sz="3000" spc="-10" dirty="0">
                <a:latin typeface="Calibri"/>
                <a:cs typeface="Calibri"/>
              </a:rPr>
              <a:t>time.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35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This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change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known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as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b="1" i="1" dirty="0">
                <a:latin typeface="Calibri"/>
                <a:cs typeface="Calibri"/>
              </a:rPr>
              <a:t>the</a:t>
            </a:r>
            <a:r>
              <a:rPr sz="3000" b="1" i="1" spc="-45" dirty="0">
                <a:latin typeface="Calibri"/>
                <a:cs typeface="Calibri"/>
              </a:rPr>
              <a:t> </a:t>
            </a:r>
            <a:r>
              <a:rPr sz="3000" b="1" i="1" dirty="0">
                <a:latin typeface="Calibri"/>
                <a:cs typeface="Calibri"/>
              </a:rPr>
              <a:t>dynamic</a:t>
            </a:r>
            <a:r>
              <a:rPr sz="3000" b="1" i="1" spc="-45" dirty="0">
                <a:latin typeface="Calibri"/>
                <a:cs typeface="Calibri"/>
              </a:rPr>
              <a:t> </a:t>
            </a:r>
            <a:r>
              <a:rPr sz="3000" b="1" i="1" dirty="0">
                <a:latin typeface="Calibri"/>
                <a:cs typeface="Calibri"/>
              </a:rPr>
              <a:t>of</a:t>
            </a:r>
            <a:r>
              <a:rPr sz="3000" b="1" i="1" spc="-50" dirty="0">
                <a:latin typeface="Calibri"/>
                <a:cs typeface="Calibri"/>
              </a:rPr>
              <a:t> </a:t>
            </a:r>
            <a:r>
              <a:rPr sz="3000" b="1" i="1" spc="-20" dirty="0">
                <a:latin typeface="Calibri"/>
                <a:cs typeface="Calibri"/>
              </a:rPr>
              <a:t>law.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66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4100" y="-127000"/>
            <a:ext cx="687832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56410" marR="5080" indent="-1743710">
              <a:lnSpc>
                <a:spcPct val="100000"/>
              </a:lnSpc>
              <a:spcBef>
                <a:spcPts val="100"/>
              </a:spcBef>
            </a:pPr>
            <a:r>
              <a:rPr dirty="0"/>
              <a:t>LAW</a:t>
            </a:r>
            <a:r>
              <a:rPr spc="-80" dirty="0"/>
              <a:t> </a:t>
            </a:r>
            <a:r>
              <a:rPr dirty="0"/>
              <a:t>ANF</a:t>
            </a:r>
            <a:r>
              <a:rPr spc="-80" dirty="0"/>
              <a:t> </a:t>
            </a:r>
            <a:r>
              <a:rPr dirty="0"/>
              <a:t>THE</a:t>
            </a:r>
            <a:r>
              <a:rPr spc="-70" dirty="0"/>
              <a:t> </a:t>
            </a:r>
            <a:r>
              <a:rPr dirty="0"/>
              <a:t>LEGISLATION</a:t>
            </a:r>
            <a:r>
              <a:rPr spc="-80" dirty="0"/>
              <a:t> </a:t>
            </a:r>
            <a:r>
              <a:rPr spc="-20" dirty="0"/>
              <a:t>(THE </a:t>
            </a:r>
            <a:r>
              <a:rPr spc="-10" dirty="0"/>
              <a:t>CONSTITUTION</a:t>
            </a:r>
            <a:r>
              <a:rPr b="0" spc="-10" dirty="0">
                <a:latin typeface="Calibri"/>
                <a:cs typeface="Calibri"/>
              </a:rPr>
              <a:t>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36979"/>
            <a:ext cx="8067040" cy="451612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355600" marR="9525" indent="-342900" algn="just">
              <a:lnSpc>
                <a:spcPct val="79700"/>
              </a:lnSpc>
              <a:spcBef>
                <a:spcPts val="83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British</a:t>
            </a:r>
            <a:r>
              <a:rPr sz="3000" spc="4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rule</a:t>
            </a:r>
            <a:r>
              <a:rPr sz="3000" spc="484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484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India,</a:t>
            </a:r>
            <a:r>
              <a:rPr sz="3000" spc="4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development</a:t>
            </a:r>
            <a:r>
              <a:rPr sz="3000" spc="4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4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native</a:t>
            </a:r>
            <a:r>
              <a:rPr sz="3000" spc="47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law </a:t>
            </a:r>
            <a:r>
              <a:rPr sz="3000" dirty="0">
                <a:latin typeface="Calibri"/>
                <a:cs typeface="Calibri"/>
              </a:rPr>
              <a:t>was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very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slow.</a:t>
            </a:r>
            <a:endParaRPr sz="3000">
              <a:latin typeface="Calibri"/>
              <a:cs typeface="Calibri"/>
            </a:endParaRPr>
          </a:p>
          <a:p>
            <a:pPr marL="355600" marR="5080" indent="-342900" algn="just">
              <a:lnSpc>
                <a:spcPts val="2880"/>
              </a:lnSpc>
              <a:spcBef>
                <a:spcPts val="72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Britisher</a:t>
            </a:r>
            <a:r>
              <a:rPr sz="3000" spc="690" dirty="0">
                <a:latin typeface="Calibri"/>
                <a:cs typeface="Calibri"/>
              </a:rPr>
              <a:t>   </a:t>
            </a:r>
            <a:r>
              <a:rPr sz="3000" dirty="0">
                <a:latin typeface="Calibri"/>
                <a:cs typeface="Calibri"/>
              </a:rPr>
              <a:t>were</a:t>
            </a:r>
            <a:r>
              <a:rPr sz="3000" spc="695" dirty="0">
                <a:latin typeface="Calibri"/>
                <a:cs typeface="Calibri"/>
              </a:rPr>
              <a:t>   </a:t>
            </a:r>
            <a:r>
              <a:rPr sz="3000" dirty="0">
                <a:latin typeface="Calibri"/>
                <a:cs typeface="Calibri"/>
              </a:rPr>
              <a:t>orthodox(their</a:t>
            </a:r>
            <a:r>
              <a:rPr sz="3000" spc="690" dirty="0">
                <a:latin typeface="Calibri"/>
                <a:cs typeface="Calibri"/>
              </a:rPr>
              <a:t>   </a:t>
            </a:r>
            <a:r>
              <a:rPr sz="3000" dirty="0">
                <a:latin typeface="Calibri"/>
                <a:cs typeface="Calibri"/>
              </a:rPr>
              <a:t>rule</a:t>
            </a:r>
            <a:r>
              <a:rPr sz="3000" spc="695" dirty="0">
                <a:latin typeface="Calibri"/>
                <a:cs typeface="Calibri"/>
              </a:rPr>
              <a:t>   </a:t>
            </a:r>
            <a:r>
              <a:rPr sz="3000" spc="-25" dirty="0">
                <a:latin typeface="Calibri"/>
                <a:cs typeface="Calibri"/>
              </a:rPr>
              <a:t>and </a:t>
            </a:r>
            <a:r>
              <a:rPr sz="3000" spc="-10" dirty="0">
                <a:latin typeface="Calibri"/>
                <a:cs typeface="Calibri"/>
              </a:rPr>
              <a:t>regulations)</a:t>
            </a:r>
            <a:endParaRPr sz="3000">
              <a:latin typeface="Calibri"/>
              <a:cs typeface="Calibri"/>
            </a:endParaRPr>
          </a:p>
          <a:p>
            <a:pPr marL="355600" marR="5715" indent="-342900" algn="just">
              <a:lnSpc>
                <a:spcPts val="288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spc="-20" dirty="0">
                <a:latin typeface="Calibri"/>
                <a:cs typeface="Calibri"/>
              </a:rPr>
              <a:t>1950—</a:t>
            </a:r>
            <a:r>
              <a:rPr sz="3000" dirty="0">
                <a:latin typeface="Calibri"/>
                <a:cs typeface="Calibri"/>
              </a:rPr>
              <a:t>const</a:t>
            </a:r>
            <a:r>
              <a:rPr sz="3000" spc="50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50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India,</a:t>
            </a:r>
            <a:r>
              <a:rPr sz="3000" spc="50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independence</a:t>
            </a:r>
            <a:r>
              <a:rPr sz="3000" spc="50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505" dirty="0">
                <a:latin typeface="Calibri"/>
                <a:cs typeface="Calibri"/>
              </a:rPr>
              <a:t> 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dirty="0">
                <a:latin typeface="Calibri"/>
                <a:cs typeface="Calibri"/>
              </a:rPr>
              <a:t>country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created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new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era.</a:t>
            </a:r>
            <a:endParaRPr sz="3000">
              <a:latin typeface="Calibri"/>
              <a:cs typeface="Calibri"/>
            </a:endParaRPr>
          </a:p>
          <a:p>
            <a:pPr marL="355600" marR="8255" indent="-342900" algn="just">
              <a:lnSpc>
                <a:spcPts val="288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Social</a:t>
            </a:r>
            <a:r>
              <a:rPr sz="3000" spc="4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economic</a:t>
            </a:r>
            <a:r>
              <a:rPr sz="3000" spc="4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changes</a:t>
            </a:r>
            <a:r>
              <a:rPr sz="3000" spc="5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4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40" dirty="0">
                <a:latin typeface="Calibri"/>
                <a:cs typeface="Calibri"/>
              </a:rPr>
              <a:t>  </a:t>
            </a:r>
            <a:r>
              <a:rPr sz="3000" spc="-10" dirty="0">
                <a:latin typeface="Calibri"/>
                <a:cs typeface="Calibri"/>
              </a:rPr>
              <a:t>country.—</a:t>
            </a:r>
            <a:r>
              <a:rPr sz="3000" spc="-25" dirty="0">
                <a:latin typeface="Calibri"/>
                <a:cs typeface="Calibri"/>
              </a:rPr>
              <a:t>new </a:t>
            </a:r>
            <a:r>
              <a:rPr sz="3000" dirty="0">
                <a:latin typeface="Calibri"/>
                <a:cs typeface="Calibri"/>
              </a:rPr>
              <a:t>challenges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before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nation</a:t>
            </a:r>
            <a:endParaRPr sz="3000">
              <a:latin typeface="Calibri"/>
              <a:cs typeface="Calibri"/>
            </a:endParaRPr>
          </a:p>
          <a:p>
            <a:pPr marL="355600" marR="6985" indent="-342900" algn="just">
              <a:lnSpc>
                <a:spcPct val="79900"/>
              </a:lnSpc>
              <a:spcBef>
                <a:spcPts val="78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At</a:t>
            </a:r>
            <a:r>
              <a:rPr sz="3000" spc="7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present</a:t>
            </a:r>
            <a:r>
              <a:rPr sz="3000" spc="7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gap-</a:t>
            </a:r>
            <a:r>
              <a:rPr sz="3000" spc="7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between</a:t>
            </a:r>
            <a:r>
              <a:rPr sz="3000" spc="7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poor</a:t>
            </a:r>
            <a:r>
              <a:rPr sz="3000" spc="7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7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7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rich.— </a:t>
            </a:r>
            <a:r>
              <a:rPr sz="3000" dirty="0">
                <a:latin typeface="Calibri"/>
                <a:cs typeface="Calibri"/>
              </a:rPr>
              <a:t>weaker</a:t>
            </a:r>
            <a:r>
              <a:rPr sz="3000" spc="470" dirty="0">
                <a:latin typeface="Calibri"/>
                <a:cs typeface="Calibri"/>
              </a:rPr>
              <a:t>   </a:t>
            </a:r>
            <a:r>
              <a:rPr sz="3000" dirty="0">
                <a:latin typeface="Calibri"/>
                <a:cs typeface="Calibri"/>
              </a:rPr>
              <a:t>section</a:t>
            </a:r>
            <a:r>
              <a:rPr sz="3000" spc="470" dirty="0">
                <a:latin typeface="Calibri"/>
                <a:cs typeface="Calibri"/>
              </a:rPr>
              <a:t>  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475" dirty="0">
                <a:latin typeface="Calibri"/>
                <a:cs typeface="Calibri"/>
              </a:rPr>
              <a:t>  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465" dirty="0">
                <a:latin typeface="Calibri"/>
                <a:cs typeface="Calibri"/>
              </a:rPr>
              <a:t>   </a:t>
            </a:r>
            <a:r>
              <a:rPr sz="3000" dirty="0">
                <a:latin typeface="Calibri"/>
                <a:cs typeface="Calibri"/>
              </a:rPr>
              <a:t>society,</a:t>
            </a:r>
            <a:r>
              <a:rPr sz="3000" spc="475" dirty="0">
                <a:latin typeface="Calibri"/>
                <a:cs typeface="Calibri"/>
              </a:rPr>
              <a:t>   </a:t>
            </a:r>
            <a:r>
              <a:rPr sz="3000" spc="-10" dirty="0">
                <a:latin typeface="Calibri"/>
                <a:cs typeface="Calibri"/>
              </a:rPr>
              <a:t>prevent </a:t>
            </a:r>
            <a:r>
              <a:rPr sz="3000" dirty="0">
                <a:latin typeface="Calibri"/>
                <a:cs typeface="Calibri"/>
              </a:rPr>
              <a:t>exploitation,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corruption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etc,.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67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236220"/>
            <a:ext cx="7813040" cy="540766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3200" b="1" dirty="0">
                <a:latin typeface="Calibri"/>
                <a:cs typeface="Calibri"/>
              </a:rPr>
              <a:t>Objectives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constitution</a:t>
            </a:r>
            <a:endParaRPr sz="3200">
              <a:latin typeface="Calibri"/>
              <a:cs typeface="Calibri"/>
            </a:endParaRPr>
          </a:p>
          <a:p>
            <a:pPr marL="355600" marR="29845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Legislative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process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started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bringing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about </a:t>
            </a:r>
            <a:r>
              <a:rPr sz="3200" spc="-10" dirty="0">
                <a:latin typeface="Calibri"/>
                <a:cs typeface="Calibri"/>
              </a:rPr>
              <a:t>socio-</a:t>
            </a:r>
            <a:r>
              <a:rPr sz="3200" dirty="0">
                <a:latin typeface="Calibri"/>
                <a:cs typeface="Calibri"/>
              </a:rPr>
              <a:t>economic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changes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all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round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rural upliftment.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Village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Panchayat.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Improvement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agriculture,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horticulture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dirty="0">
                <a:latin typeface="Calibri"/>
                <a:cs typeface="Calibri"/>
              </a:rPr>
              <a:t>animal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husbandry,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schemes,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project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dirty="0">
                <a:latin typeface="Calibri"/>
                <a:cs typeface="Calibri"/>
              </a:rPr>
              <a:t>programmed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have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been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launched.</a:t>
            </a:r>
            <a:endParaRPr sz="3200">
              <a:latin typeface="Calibri"/>
              <a:cs typeface="Calibri"/>
            </a:endParaRPr>
          </a:p>
          <a:p>
            <a:pPr marL="355600" marR="815975" indent="-3429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Numerous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labour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legislations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have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been </a:t>
            </a:r>
            <a:r>
              <a:rPr sz="3200" spc="-10" dirty="0">
                <a:latin typeface="Calibri"/>
                <a:cs typeface="Calibri"/>
              </a:rPr>
              <a:t>enacted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68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307340" y="795020"/>
            <a:ext cx="8248015" cy="4818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80085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supreme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India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guarantor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dirty="0">
                <a:latin typeface="Calibri"/>
                <a:cs typeface="Calibri"/>
              </a:rPr>
              <a:t>protector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fundamental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rights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&amp; </a:t>
            </a:r>
            <a:r>
              <a:rPr sz="3200" dirty="0">
                <a:latin typeface="Calibri"/>
                <a:cs typeface="Calibri"/>
              </a:rPr>
              <a:t>interpreter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constitution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Constitutional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duty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secure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socio-</a:t>
            </a:r>
            <a:r>
              <a:rPr sz="3200" dirty="0">
                <a:latin typeface="Calibri"/>
                <a:cs typeface="Calibri"/>
              </a:rPr>
              <a:t>economic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&amp; </a:t>
            </a:r>
            <a:r>
              <a:rPr sz="3200" dirty="0">
                <a:latin typeface="Calibri"/>
                <a:cs typeface="Calibri"/>
              </a:rPr>
              <a:t>political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justice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all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citizens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country.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Judicial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activism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had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interpreted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law.</a:t>
            </a:r>
            <a:endParaRPr sz="3200">
              <a:latin typeface="Calibri"/>
              <a:cs typeface="Calibri"/>
            </a:endParaRPr>
          </a:p>
          <a:p>
            <a:pPr marL="355600" marR="235585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Art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12-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other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authorities,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Maneka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Gandhi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case </a:t>
            </a:r>
            <a:r>
              <a:rPr sz="3200" dirty="0">
                <a:latin typeface="Calibri"/>
                <a:cs typeface="Calibri"/>
              </a:rPr>
              <a:t>expand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fundtl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rts.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Directive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Principles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state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policy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69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642620"/>
            <a:ext cx="7725409" cy="4919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061085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Public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interest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litigation-</a:t>
            </a:r>
            <a:r>
              <a:rPr sz="3200" b="1" dirty="0">
                <a:latin typeface="Calibri"/>
                <a:cs typeface="Calibri"/>
              </a:rPr>
              <a:t>social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Action litigation.</a:t>
            </a:r>
            <a:endParaRPr sz="3200">
              <a:latin typeface="Calibri"/>
              <a:cs typeface="Calibri"/>
            </a:endParaRPr>
          </a:p>
          <a:p>
            <a:pPr marL="354330" marR="5080" indent="-341630">
              <a:lnSpc>
                <a:spcPct val="100000"/>
              </a:lnSpc>
              <a:spcBef>
                <a:spcPts val="790"/>
              </a:spcBef>
              <a:buAutoNum type="arabicPeriod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Protection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weaker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sections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society- 	Art.32</a:t>
            </a:r>
            <a:endParaRPr sz="3200">
              <a:latin typeface="Calibri"/>
              <a:cs typeface="Calibri"/>
            </a:endParaRPr>
          </a:p>
          <a:p>
            <a:pPr marL="354330" marR="615315" indent="-341630">
              <a:lnSpc>
                <a:spcPct val="100000"/>
              </a:lnSpc>
              <a:spcBef>
                <a:spcPts val="800"/>
              </a:spcBef>
              <a:buAutoNum type="arabicPeriod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Protection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Ecology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Environmental 	Pollution</a:t>
            </a:r>
            <a:endParaRPr sz="3200">
              <a:latin typeface="Calibri"/>
              <a:cs typeface="Calibri"/>
            </a:endParaRPr>
          </a:p>
          <a:p>
            <a:pPr marL="354330" indent="-341630">
              <a:lnSpc>
                <a:spcPct val="100000"/>
              </a:lnSpc>
              <a:spcBef>
                <a:spcPts val="800"/>
              </a:spcBef>
              <a:buAutoNum type="arabicPeriod"/>
              <a:tabLst>
                <a:tab pos="354330" algn="l"/>
              </a:tabLst>
            </a:pPr>
            <a:r>
              <a:rPr sz="3200" dirty="0">
                <a:latin typeface="Calibri"/>
                <a:cs typeface="Calibri"/>
              </a:rPr>
              <a:t>Securing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Human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Rights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Dignity</a:t>
            </a:r>
            <a:endParaRPr sz="3200">
              <a:latin typeface="Calibri"/>
              <a:cs typeface="Calibri"/>
            </a:endParaRPr>
          </a:p>
          <a:p>
            <a:pPr marL="354330" indent="-341630">
              <a:lnSpc>
                <a:spcPct val="100000"/>
              </a:lnSpc>
              <a:spcBef>
                <a:spcPts val="790"/>
              </a:spcBef>
              <a:buAutoNum type="arabicPeriod"/>
              <a:tabLst>
                <a:tab pos="354330" algn="l"/>
              </a:tabLst>
            </a:pPr>
            <a:r>
              <a:rPr sz="3200" dirty="0">
                <a:latin typeface="Calibri"/>
                <a:cs typeface="Calibri"/>
              </a:rPr>
              <a:t>Matters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Public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Interest</a:t>
            </a:r>
            <a:endParaRPr sz="3200">
              <a:latin typeface="Calibri"/>
              <a:cs typeface="Calibri"/>
            </a:endParaRPr>
          </a:p>
          <a:p>
            <a:pPr marL="354330" indent="-341630">
              <a:lnSpc>
                <a:spcPct val="100000"/>
              </a:lnSpc>
              <a:spcBef>
                <a:spcPts val="800"/>
              </a:spcBef>
              <a:buAutoNum type="arabicPeriod"/>
              <a:tabLst>
                <a:tab pos="354330" algn="l"/>
              </a:tabLst>
            </a:pPr>
            <a:r>
              <a:rPr sz="3200" dirty="0">
                <a:latin typeface="Calibri"/>
                <a:cs typeface="Calibri"/>
              </a:rPr>
              <a:t>Granting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Reliefs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70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3200" y="215900"/>
            <a:ext cx="36556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Procedure</a:t>
            </a:r>
            <a:r>
              <a:rPr spc="-105" dirty="0"/>
              <a:t> </a:t>
            </a:r>
            <a:r>
              <a:rPr dirty="0"/>
              <a:t>for</a:t>
            </a:r>
            <a:r>
              <a:rPr spc="-110" dirty="0"/>
              <a:t> </a:t>
            </a:r>
            <a:r>
              <a:rPr spc="-25" dirty="0"/>
              <a:t>PIL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999490"/>
            <a:ext cx="7452995" cy="512191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May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apply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strict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rules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case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PIL.</a:t>
            </a:r>
            <a:endParaRPr sz="3200">
              <a:latin typeface="Calibri"/>
              <a:cs typeface="Calibri"/>
            </a:endParaRPr>
          </a:p>
          <a:p>
            <a:pPr marL="355600" marR="572770" indent="-3429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There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must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sufficient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material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petition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Onus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providing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specific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data</a:t>
            </a:r>
            <a:endParaRPr sz="3200">
              <a:latin typeface="Calibri"/>
              <a:cs typeface="Calibri"/>
            </a:endParaRPr>
          </a:p>
          <a:p>
            <a:pPr marL="355600" marR="936625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Documentary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evidence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substantial </a:t>
            </a:r>
            <a:r>
              <a:rPr sz="3200" dirty="0">
                <a:latin typeface="Calibri"/>
                <a:cs typeface="Calibri"/>
              </a:rPr>
              <a:t>evidence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petitioner.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3200" b="1" dirty="0">
                <a:latin typeface="Calibri"/>
                <a:cs typeface="Calibri"/>
              </a:rPr>
              <a:t>Character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Judgment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in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PIL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3200" dirty="0">
                <a:latin typeface="Calibri"/>
                <a:cs typeface="Calibri"/>
              </a:rPr>
              <a:t>Judgment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rem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3200" dirty="0">
                <a:latin typeface="Calibri"/>
                <a:cs typeface="Calibri"/>
              </a:rPr>
              <a:t>Issue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notice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necessary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every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case.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71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3919" y="238759"/>
            <a:ext cx="73723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Interaction</a:t>
            </a:r>
            <a:r>
              <a:rPr spc="-114" dirty="0"/>
              <a:t> </a:t>
            </a:r>
            <a:r>
              <a:rPr dirty="0"/>
              <a:t>of</a:t>
            </a:r>
            <a:r>
              <a:rPr spc="-120" dirty="0"/>
              <a:t> </a:t>
            </a:r>
            <a:r>
              <a:rPr dirty="0"/>
              <a:t>social</a:t>
            </a:r>
            <a:r>
              <a:rPr spc="-120" dirty="0"/>
              <a:t> </a:t>
            </a:r>
            <a:r>
              <a:rPr dirty="0"/>
              <a:t>forces</a:t>
            </a:r>
            <a:r>
              <a:rPr spc="-114" dirty="0"/>
              <a:t> </a:t>
            </a:r>
            <a:r>
              <a:rPr dirty="0"/>
              <a:t>and</a:t>
            </a:r>
            <a:r>
              <a:rPr spc="-114" dirty="0"/>
              <a:t> </a:t>
            </a:r>
            <a:r>
              <a:rPr spc="-25" dirty="0"/>
              <a:t>law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922020"/>
            <a:ext cx="7894320" cy="491998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Tend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mould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each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other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democracy-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Social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opinion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moulding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activities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state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more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obvious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articulate </a:t>
            </a:r>
            <a:r>
              <a:rPr sz="3200" spc="-20" dirty="0">
                <a:latin typeface="Calibri"/>
                <a:cs typeface="Calibri"/>
              </a:rPr>
              <a:t>one.</a:t>
            </a:r>
            <a:endParaRPr sz="3200">
              <a:latin typeface="Calibri"/>
              <a:cs typeface="Calibri"/>
            </a:endParaRPr>
          </a:p>
          <a:p>
            <a:pPr marL="355600" marR="69850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Public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opinion-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only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through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elected </a:t>
            </a:r>
            <a:r>
              <a:rPr sz="3200" dirty="0">
                <a:latin typeface="Calibri"/>
                <a:cs typeface="Calibri"/>
              </a:rPr>
              <a:t>representatives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Legislative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Assemblies,</a:t>
            </a:r>
            <a:endParaRPr sz="3200">
              <a:latin typeface="Calibri"/>
              <a:cs typeface="Calibri"/>
            </a:endParaRPr>
          </a:p>
          <a:p>
            <a:pPr marL="355600" marR="655320" indent="-3429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But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also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public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discussion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press,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media, </a:t>
            </a:r>
            <a:r>
              <a:rPr sz="3200" dirty="0">
                <a:latin typeface="Calibri"/>
                <a:cs typeface="Calibri"/>
              </a:rPr>
              <a:t>radio,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public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lectures,……other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channels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72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1489" y="238759"/>
            <a:ext cx="562038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LAW</a:t>
            </a:r>
            <a:r>
              <a:rPr spc="-55" dirty="0"/>
              <a:t> </a:t>
            </a:r>
            <a:r>
              <a:rPr dirty="0"/>
              <a:t>AND</a:t>
            </a:r>
            <a:r>
              <a:rPr spc="-50" dirty="0"/>
              <a:t> </a:t>
            </a:r>
            <a:r>
              <a:rPr dirty="0"/>
              <a:t>SOCIAL</a:t>
            </a:r>
            <a:r>
              <a:rPr spc="-55" dirty="0"/>
              <a:t> </a:t>
            </a:r>
            <a:r>
              <a:rPr spc="-10" dirty="0"/>
              <a:t>CHANGE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844550"/>
            <a:ext cx="8277225" cy="545973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52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changing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society,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2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Law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cannot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afford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remain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static.</a:t>
            </a:r>
            <a:endParaRPr sz="3200">
              <a:latin typeface="Calibri"/>
              <a:cs typeface="Calibri"/>
            </a:endParaRPr>
          </a:p>
          <a:p>
            <a:pPr marL="355600" marR="867410" indent="-342900">
              <a:lnSpc>
                <a:spcPts val="3450"/>
              </a:lnSpc>
              <a:spcBef>
                <a:spcPts val="85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Law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takes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own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time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articulate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social </a:t>
            </a:r>
            <a:r>
              <a:rPr sz="3200" dirty="0">
                <a:latin typeface="Calibri"/>
                <a:cs typeface="Calibri"/>
              </a:rPr>
              <a:t>changes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through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process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amendment.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5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Social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group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play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vital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role.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ts val="3450"/>
              </a:lnSpc>
              <a:spcBef>
                <a:spcPts val="86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Indian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societies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applies-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with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changing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norms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legitimacy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every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society.</a:t>
            </a:r>
            <a:endParaRPr sz="3200">
              <a:latin typeface="Calibri"/>
              <a:cs typeface="Calibri"/>
            </a:endParaRPr>
          </a:p>
          <a:p>
            <a:pPr marL="355600" marR="204470" indent="-342900">
              <a:lnSpc>
                <a:spcPct val="89900"/>
              </a:lnSpc>
              <a:spcBef>
                <a:spcPts val="74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history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development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Hindu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Law</a:t>
            </a:r>
            <a:r>
              <a:rPr sz="3200" dirty="0">
                <a:latin typeface="Calibri"/>
                <a:cs typeface="Calibri"/>
              </a:rPr>
              <a:t>,-</a:t>
            </a:r>
            <a:r>
              <a:rPr sz="3200" spc="-10" dirty="0">
                <a:latin typeface="Calibri"/>
                <a:cs typeface="Calibri"/>
              </a:rPr>
              <a:t>-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10" dirty="0">
                <a:latin typeface="Calibri"/>
                <a:cs typeface="Calibri"/>
              </a:rPr>
              <a:t>-</a:t>
            </a:r>
            <a:r>
              <a:rPr sz="3200" spc="-50" dirty="0">
                <a:latin typeface="Calibri"/>
                <a:cs typeface="Calibri"/>
              </a:rPr>
              <a:t>-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was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never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static,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changed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from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time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time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meet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challenges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changing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social </a:t>
            </a:r>
            <a:r>
              <a:rPr sz="3200" dirty="0">
                <a:latin typeface="Calibri"/>
                <a:cs typeface="Calibri"/>
              </a:rPr>
              <a:t>pattern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different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time.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73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170179"/>
            <a:ext cx="7974965" cy="589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Calibri"/>
                <a:cs typeface="Calibri"/>
              </a:rPr>
              <a:t>Rule</a:t>
            </a:r>
            <a:r>
              <a:rPr sz="3000" b="1" spc="-3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of</a:t>
            </a:r>
            <a:r>
              <a:rPr sz="3000" b="1" spc="-3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law</a:t>
            </a:r>
            <a:r>
              <a:rPr sz="3000" b="1" spc="-4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is</a:t>
            </a:r>
            <a:r>
              <a:rPr sz="3000" b="1" spc="-3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</a:t>
            </a:r>
            <a:r>
              <a:rPr sz="3000" b="1" spc="-3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Dynamic</a:t>
            </a:r>
            <a:r>
              <a:rPr sz="3000" b="1" spc="-3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concept</a:t>
            </a:r>
            <a:endParaRPr sz="3000">
              <a:latin typeface="Calibri"/>
              <a:cs typeface="Calibri"/>
            </a:endParaRPr>
          </a:p>
          <a:p>
            <a:pPr marL="355600" marR="71120" indent="-342900">
              <a:lnSpc>
                <a:spcPct val="8000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Adjustment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social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needs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continuing process.</a:t>
            </a:r>
            <a:endParaRPr sz="3000">
              <a:latin typeface="Calibri"/>
              <a:cs typeface="Calibri"/>
            </a:endParaRPr>
          </a:p>
          <a:p>
            <a:pPr marL="355600" marR="797560" indent="-342900">
              <a:lnSpc>
                <a:spcPct val="79700"/>
              </a:lnSpc>
              <a:spcBef>
                <a:spcPts val="76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Law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must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always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responsive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social development.</a:t>
            </a:r>
            <a:endParaRPr sz="3000">
              <a:latin typeface="Calibri"/>
              <a:cs typeface="Calibri"/>
            </a:endParaRPr>
          </a:p>
          <a:p>
            <a:pPr marL="355600" marR="1594485" indent="-342900">
              <a:lnSpc>
                <a:spcPct val="80000"/>
              </a:lnSpc>
              <a:spcBef>
                <a:spcPts val="75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Continuing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process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requires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watchful </a:t>
            </a:r>
            <a:r>
              <a:rPr sz="3000" dirty="0">
                <a:latin typeface="Calibri"/>
                <a:cs typeface="Calibri"/>
              </a:rPr>
              <a:t>legislature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alert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judiciary.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3000" b="1" dirty="0">
                <a:latin typeface="Calibri"/>
                <a:cs typeface="Calibri"/>
              </a:rPr>
              <a:t>Need</a:t>
            </a:r>
            <a:r>
              <a:rPr sz="3000" b="1" spc="-5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for</a:t>
            </a:r>
            <a:r>
              <a:rPr sz="3000" b="1" spc="-4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certainty</a:t>
            </a:r>
            <a:r>
              <a:rPr sz="3000" b="1" spc="-5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in</a:t>
            </a:r>
            <a:r>
              <a:rPr sz="3000" b="1" spc="-55" dirty="0">
                <a:latin typeface="Calibri"/>
                <a:cs typeface="Calibri"/>
              </a:rPr>
              <a:t> </a:t>
            </a:r>
            <a:r>
              <a:rPr sz="3000" b="1" spc="-25" dirty="0">
                <a:latin typeface="Calibri"/>
                <a:cs typeface="Calibri"/>
              </a:rPr>
              <a:t>Law</a:t>
            </a: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ts val="2880"/>
              </a:lnSpc>
              <a:spcBef>
                <a:spcPts val="72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The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should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clear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&amp;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certain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that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people </a:t>
            </a:r>
            <a:r>
              <a:rPr sz="3000" dirty="0">
                <a:latin typeface="Calibri"/>
                <a:cs typeface="Calibri"/>
              </a:rPr>
              <a:t>know,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where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they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stand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conduct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their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affairs</a:t>
            </a:r>
            <a:endParaRPr sz="3000">
              <a:latin typeface="Calibri"/>
              <a:cs typeface="Calibri"/>
            </a:endParaRPr>
          </a:p>
          <a:p>
            <a:pPr marL="355600" marR="79375" indent="-342900">
              <a:lnSpc>
                <a:spcPts val="288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Mathematically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accurate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classification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cannot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be </a:t>
            </a:r>
            <a:r>
              <a:rPr sz="3000" spc="-10" dirty="0">
                <a:latin typeface="Calibri"/>
                <a:cs typeface="Calibri"/>
              </a:rPr>
              <a:t>done.</a:t>
            </a:r>
            <a:endParaRPr sz="3000">
              <a:latin typeface="Calibri"/>
              <a:cs typeface="Calibri"/>
            </a:endParaRPr>
          </a:p>
          <a:p>
            <a:pPr marL="355600" marR="620395" indent="-342900">
              <a:lnSpc>
                <a:spcPts val="288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Reasonable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&amp;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rational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applies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,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should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not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be </a:t>
            </a:r>
            <a:r>
              <a:rPr sz="3000" dirty="0">
                <a:latin typeface="Calibri"/>
                <a:cs typeface="Calibri"/>
              </a:rPr>
              <a:t>allowed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vagueness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uncertainty.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3040">
              <a:lnSpc>
                <a:spcPct val="100000"/>
              </a:lnSpc>
              <a:spcBef>
                <a:spcPts val="100"/>
              </a:spcBef>
            </a:pPr>
            <a:r>
              <a:rPr dirty="0"/>
              <a:t>LEGAL</a:t>
            </a:r>
            <a:r>
              <a:rPr spc="-40" dirty="0"/>
              <a:t> </a:t>
            </a:r>
            <a:r>
              <a:rPr spc="-25" dirty="0"/>
              <a:t>AID</a:t>
            </a:r>
          </a:p>
        </p:txBody>
      </p:sp>
      <p:sp>
        <p:nvSpPr>
          <p:cNvPr id="3" name="object 3"/>
          <p:cNvSpPr/>
          <p:nvPr/>
        </p:nvSpPr>
        <p:spPr>
          <a:xfrm>
            <a:off x="396240" y="5997003"/>
            <a:ext cx="3978910" cy="0"/>
          </a:xfrm>
          <a:custGeom>
            <a:avLst/>
            <a:gdLst/>
            <a:ahLst/>
            <a:cxnLst/>
            <a:rect l="l" t="t" r="r" b="b"/>
            <a:pathLst>
              <a:path w="3978910">
                <a:moveTo>
                  <a:pt x="0" y="0"/>
                </a:moveTo>
                <a:lnTo>
                  <a:pt x="3978783" y="0"/>
                </a:lnTo>
              </a:path>
            </a:pathLst>
          </a:custGeom>
          <a:ln w="25527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3540" y="825500"/>
            <a:ext cx="8324215" cy="535432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marR="117475" indent="-342900">
              <a:lnSpc>
                <a:spcPts val="324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Means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giving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persons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limited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means</a:t>
            </a:r>
            <a:r>
              <a:rPr sz="3000" spc="2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gratis</a:t>
            </a:r>
            <a:r>
              <a:rPr sz="3000" i="1" spc="-4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or </a:t>
            </a:r>
            <a:r>
              <a:rPr sz="3000" dirty="0">
                <a:latin typeface="Calibri"/>
                <a:cs typeface="Calibri"/>
              </a:rPr>
              <a:t>nominal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fees.</a:t>
            </a:r>
            <a:endParaRPr sz="3000">
              <a:latin typeface="Calibri"/>
              <a:cs typeface="Calibri"/>
            </a:endParaRPr>
          </a:p>
          <a:p>
            <a:pPr marL="355600" marR="218440" indent="-342900">
              <a:lnSpc>
                <a:spcPts val="324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Legal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advice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&amp;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legal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assistance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civil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criminal matters.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34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Preamble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justice,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social,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economic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political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Dignity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individual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unity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Nation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8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Articles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14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38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constitution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provide-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Equality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justice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all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citizens.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Article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39-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legal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aid—</a:t>
            </a:r>
            <a:r>
              <a:rPr sz="3000" dirty="0">
                <a:latin typeface="Calibri"/>
                <a:cs typeface="Calibri"/>
              </a:rPr>
              <a:t>SC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play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role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it.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8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Lok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Adalats.-</a:t>
            </a:r>
            <a:r>
              <a:rPr sz="3000" dirty="0">
                <a:latin typeface="Calibri"/>
                <a:cs typeface="Calibri"/>
              </a:rPr>
              <a:t>legal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Services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Authorities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Act,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1987.</a:t>
            </a:r>
            <a:endParaRPr sz="3000">
              <a:latin typeface="Calibri"/>
              <a:cs typeface="Calibri"/>
            </a:endParaRPr>
          </a:p>
          <a:p>
            <a:pPr marL="231140" algn="ctr">
              <a:lnSpc>
                <a:spcPct val="100000"/>
              </a:lnSpc>
              <a:spcBef>
                <a:spcPts val="390"/>
              </a:spcBef>
            </a:pPr>
            <a:r>
              <a:rPr sz="3000" spc="-25" dirty="0">
                <a:latin typeface="Calibri"/>
                <a:cs typeface="Calibri"/>
              </a:rPr>
              <a:t>***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46523" y="5997003"/>
            <a:ext cx="3628390" cy="0"/>
          </a:xfrm>
          <a:custGeom>
            <a:avLst/>
            <a:gdLst/>
            <a:ahLst/>
            <a:cxnLst/>
            <a:rect l="l" t="t" r="r" b="b"/>
            <a:pathLst>
              <a:path w="3628390">
                <a:moveTo>
                  <a:pt x="0" y="0"/>
                </a:moveTo>
                <a:lnTo>
                  <a:pt x="3627940" y="0"/>
                </a:lnTo>
              </a:path>
            </a:pathLst>
          </a:custGeom>
          <a:ln w="25527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74</a:t>
            </a:fld>
            <a:endParaRPr spc="-25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75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369" y="528320"/>
            <a:ext cx="753999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STATUTORY</a:t>
            </a:r>
            <a:r>
              <a:rPr spc="-95" dirty="0"/>
              <a:t> </a:t>
            </a:r>
            <a:r>
              <a:rPr dirty="0"/>
              <a:t>AND</a:t>
            </a:r>
            <a:r>
              <a:rPr spc="-95" dirty="0"/>
              <a:t> </a:t>
            </a:r>
            <a:r>
              <a:rPr dirty="0"/>
              <a:t>CODIFIED</a:t>
            </a:r>
            <a:r>
              <a:rPr spc="-90" dirty="0"/>
              <a:t> </a:t>
            </a:r>
            <a:r>
              <a:rPr spc="-10" dirty="0"/>
              <a:t>SYSTEM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39240"/>
            <a:ext cx="7854315" cy="429514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3000" b="1" spc="-10" dirty="0">
                <a:latin typeface="Calibri"/>
                <a:cs typeface="Calibri"/>
              </a:rPr>
              <a:t>CODIFICATION</a:t>
            </a:r>
            <a:endParaRPr sz="3000">
              <a:latin typeface="Calibri"/>
              <a:cs typeface="Calibri"/>
            </a:endParaRPr>
          </a:p>
          <a:p>
            <a:pPr marL="355600" marR="193675" indent="-342900">
              <a:lnSpc>
                <a:spcPts val="3240"/>
              </a:lnSpc>
              <a:spcBef>
                <a:spcPts val="785"/>
              </a:spcBef>
            </a:pPr>
            <a:r>
              <a:rPr sz="3000" b="1" dirty="0">
                <a:latin typeface="Calibri"/>
                <a:cs typeface="Calibri"/>
              </a:rPr>
              <a:t>“Code”</a:t>
            </a:r>
            <a:r>
              <a:rPr sz="3000" b="1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means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systematic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collection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statutes, </a:t>
            </a:r>
            <a:r>
              <a:rPr sz="3000" dirty="0">
                <a:latin typeface="Calibri"/>
                <a:cs typeface="Calibri"/>
              </a:rPr>
              <a:t>body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laws,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arranged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avoid </a:t>
            </a:r>
            <a:r>
              <a:rPr sz="3000" dirty="0">
                <a:latin typeface="Calibri"/>
                <a:cs typeface="Calibri"/>
              </a:rPr>
              <a:t>inconsistency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overlapping.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34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spc="-10" dirty="0">
                <a:latin typeface="Calibri"/>
                <a:cs typeface="Calibri"/>
              </a:rPr>
              <a:t>Compilation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spc="-10" dirty="0">
                <a:latin typeface="Calibri"/>
                <a:cs typeface="Calibri"/>
              </a:rPr>
              <a:t>Promulgation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spc="-10" dirty="0">
                <a:latin typeface="Calibri"/>
                <a:cs typeface="Calibri"/>
              </a:rPr>
              <a:t>Collection</a:t>
            </a: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ts val="3240"/>
              </a:lnSpc>
              <a:spcBef>
                <a:spcPts val="78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Systematization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body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coherent </a:t>
            </a:r>
            <a:r>
              <a:rPr sz="3000" dirty="0">
                <a:latin typeface="Calibri"/>
                <a:cs typeface="Calibri"/>
              </a:rPr>
              <a:t>form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by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competent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state.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76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10540" y="289559"/>
            <a:ext cx="7829550" cy="540512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381000" marR="128270" indent="-342900">
              <a:lnSpc>
                <a:spcPts val="3450"/>
              </a:lnSpc>
              <a:spcBef>
                <a:spcPts val="540"/>
              </a:spcBef>
              <a:buFont typeface="Arial MT"/>
              <a:buChar char="•"/>
              <a:tabLst>
                <a:tab pos="381000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reduction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whole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corpus</a:t>
            </a:r>
            <a:r>
              <a:rPr sz="3200" b="1" i="1" spc="-5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juris</a:t>
            </a:r>
            <a:r>
              <a:rPr sz="3200" b="1" i="1" spc="-25" dirty="0">
                <a:latin typeface="Calibri"/>
                <a:cs typeface="Calibri"/>
              </a:rPr>
              <a:t> </a:t>
            </a:r>
            <a:r>
              <a:rPr sz="3200" i="1" spc="-20" dirty="0">
                <a:latin typeface="Calibri"/>
                <a:cs typeface="Calibri"/>
              </a:rPr>
              <a:t>(law </a:t>
            </a:r>
            <a:r>
              <a:rPr sz="3200" i="1" dirty="0">
                <a:latin typeface="Calibri"/>
                <a:cs typeface="Calibri"/>
              </a:rPr>
              <a:t>store)so</a:t>
            </a:r>
            <a:r>
              <a:rPr sz="3200" i="1" spc="-7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far</a:t>
            </a:r>
            <a:r>
              <a:rPr sz="3200" i="1" spc="-6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as</a:t>
            </a:r>
            <a:r>
              <a:rPr sz="3200" i="1" spc="-7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practicable,</a:t>
            </a:r>
            <a:r>
              <a:rPr sz="3200" i="1" spc="-7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in</a:t>
            </a:r>
            <a:r>
              <a:rPr sz="3200" i="1" spc="-6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the</a:t>
            </a:r>
            <a:r>
              <a:rPr sz="3200" i="1" spc="-6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form</a:t>
            </a:r>
            <a:r>
              <a:rPr sz="3200" i="1" spc="-60" dirty="0">
                <a:latin typeface="Calibri"/>
                <a:cs typeface="Calibri"/>
              </a:rPr>
              <a:t> </a:t>
            </a:r>
            <a:r>
              <a:rPr sz="3200" i="1" spc="-25" dirty="0">
                <a:latin typeface="Calibri"/>
                <a:cs typeface="Calibri"/>
              </a:rPr>
              <a:t>of </a:t>
            </a:r>
            <a:r>
              <a:rPr sz="3200" i="1" dirty="0">
                <a:latin typeface="Calibri"/>
                <a:cs typeface="Calibri"/>
              </a:rPr>
              <a:t>enacted</a:t>
            </a:r>
            <a:r>
              <a:rPr sz="3200" i="1" spc="-125" dirty="0">
                <a:latin typeface="Calibri"/>
                <a:cs typeface="Calibri"/>
              </a:rPr>
              <a:t> </a:t>
            </a:r>
            <a:r>
              <a:rPr sz="3200" i="1" spc="-20" dirty="0">
                <a:latin typeface="Calibri"/>
                <a:cs typeface="Calibri"/>
              </a:rPr>
              <a:t>law.</a:t>
            </a:r>
            <a:endParaRPr sz="3200">
              <a:latin typeface="Calibri"/>
              <a:cs typeface="Calibri"/>
            </a:endParaRPr>
          </a:p>
          <a:p>
            <a:pPr marL="381000" marR="241935" indent="-342900">
              <a:lnSpc>
                <a:spcPts val="3460"/>
              </a:lnSpc>
              <a:spcBef>
                <a:spcPts val="790"/>
              </a:spcBef>
              <a:buFont typeface="Arial MT"/>
              <a:buChar char="•"/>
              <a:tabLst>
                <a:tab pos="381000" algn="l"/>
              </a:tabLst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England,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Bentham-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very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strongly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pleaded </a:t>
            </a:r>
            <a:r>
              <a:rPr sz="3200" dirty="0">
                <a:latin typeface="Calibri"/>
                <a:cs typeface="Calibri"/>
              </a:rPr>
              <a:t>legislation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precedent.</a:t>
            </a:r>
            <a:endParaRPr sz="3200">
              <a:latin typeface="Calibri"/>
              <a:cs typeface="Calibri"/>
            </a:endParaRPr>
          </a:p>
          <a:p>
            <a:pPr marL="381000" marR="342900" indent="-342900">
              <a:lnSpc>
                <a:spcPts val="3450"/>
              </a:lnSpc>
              <a:spcBef>
                <a:spcPts val="800"/>
              </a:spcBef>
              <a:buFont typeface="Arial MT"/>
              <a:buChar char="•"/>
              <a:tabLst>
                <a:tab pos="381000" algn="l"/>
              </a:tabLst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India,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code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Manu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very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ancient code.</a:t>
            </a:r>
            <a:endParaRPr sz="3200">
              <a:latin typeface="Calibri"/>
              <a:cs typeface="Calibri"/>
            </a:endParaRPr>
          </a:p>
          <a:p>
            <a:pPr marL="380365" indent="-342265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380365" algn="l"/>
              </a:tabLst>
            </a:pPr>
            <a:r>
              <a:rPr sz="3200" dirty="0">
                <a:latin typeface="Calibri"/>
                <a:cs typeface="Calibri"/>
              </a:rPr>
              <a:t>Britishers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paid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attention-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codification</a:t>
            </a:r>
            <a:endParaRPr sz="3200">
              <a:latin typeface="Calibri"/>
              <a:cs typeface="Calibri"/>
            </a:endParaRPr>
          </a:p>
          <a:p>
            <a:pPr marL="380365" indent="-342265">
              <a:lnSpc>
                <a:spcPts val="3650"/>
              </a:lnSpc>
              <a:spcBef>
                <a:spcPts val="409"/>
              </a:spcBef>
              <a:buFont typeface="Arial MT"/>
              <a:buChar char="•"/>
              <a:tabLst>
                <a:tab pos="380365" algn="l"/>
              </a:tabLst>
            </a:pPr>
            <a:r>
              <a:rPr sz="3200" dirty="0">
                <a:latin typeface="Calibri"/>
                <a:cs typeface="Calibri"/>
              </a:rPr>
              <a:t>Provisions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Charter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Act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1833-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1</a:t>
            </a:r>
            <a:r>
              <a:rPr sz="2775" b="1" spc="-37" baseline="28528" dirty="0">
                <a:latin typeface="Calibri"/>
                <a:cs typeface="Calibri"/>
              </a:rPr>
              <a:t>st</a:t>
            </a:r>
            <a:endParaRPr sz="2775" baseline="28528">
              <a:latin typeface="Calibri"/>
              <a:cs typeface="Calibri"/>
            </a:endParaRPr>
          </a:p>
          <a:p>
            <a:pPr marL="381000">
              <a:lnSpc>
                <a:spcPts val="3650"/>
              </a:lnSpc>
            </a:pPr>
            <a:r>
              <a:rPr sz="3200" dirty="0">
                <a:latin typeface="Calibri"/>
                <a:cs typeface="Calibri"/>
              </a:rPr>
              <a:t>Indian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Commission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chairman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Lord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Macaulay-</a:t>
            </a:r>
            <a:endParaRPr sz="3200">
              <a:latin typeface="Calibri"/>
              <a:cs typeface="Calibri"/>
            </a:endParaRPr>
          </a:p>
          <a:p>
            <a:pPr marL="380365" indent="-342265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80365" algn="l"/>
              </a:tabLst>
            </a:pPr>
            <a:r>
              <a:rPr sz="3200" dirty="0">
                <a:latin typeface="Calibri"/>
                <a:cs typeface="Calibri"/>
              </a:rPr>
              <a:t>Drafted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number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codes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IPC,CPC,ILA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77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662940" y="215900"/>
            <a:ext cx="8094345" cy="608076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81000" marR="541020" indent="-342900">
              <a:lnSpc>
                <a:spcPts val="3240"/>
              </a:lnSpc>
              <a:spcBef>
                <a:spcPts val="505"/>
              </a:spcBef>
              <a:buFont typeface="Arial MT"/>
              <a:buChar char="•"/>
              <a:tabLst>
                <a:tab pos="381000" algn="l"/>
              </a:tabLst>
            </a:pPr>
            <a:r>
              <a:rPr sz="3000" spc="-275" dirty="0">
                <a:latin typeface="Calibri"/>
                <a:cs typeface="Calibri"/>
              </a:rPr>
              <a:t>2</a:t>
            </a:r>
            <a:r>
              <a:rPr sz="2625" spc="-412" baseline="28571" dirty="0">
                <a:latin typeface="Calibri"/>
                <a:cs typeface="Calibri"/>
              </a:rPr>
              <a:t>nd</a:t>
            </a:r>
            <a:r>
              <a:rPr sz="2625" spc="322" baseline="28571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Commission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established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many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acts </a:t>
            </a:r>
            <a:r>
              <a:rPr sz="3000" dirty="0">
                <a:latin typeface="Calibri"/>
                <a:cs typeface="Calibri"/>
              </a:rPr>
              <a:t>were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passed</a:t>
            </a:r>
            <a:endParaRPr sz="3000">
              <a:latin typeface="Calibri"/>
              <a:cs typeface="Calibri"/>
            </a:endParaRPr>
          </a:p>
          <a:p>
            <a:pPr marL="381000" marR="166370" indent="-342900">
              <a:lnSpc>
                <a:spcPts val="3240"/>
              </a:lnSpc>
              <a:spcBef>
                <a:spcPts val="740"/>
              </a:spcBef>
              <a:buFont typeface="Arial MT"/>
              <a:buChar char="•"/>
              <a:tabLst>
                <a:tab pos="381000" algn="l"/>
              </a:tabLst>
            </a:pPr>
            <a:r>
              <a:rPr sz="3000" dirty="0">
                <a:latin typeface="Calibri"/>
                <a:cs typeface="Calibri"/>
              </a:rPr>
              <a:t>1861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&amp;1879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Commissions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were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again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set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up </a:t>
            </a:r>
            <a:r>
              <a:rPr sz="3000" dirty="0">
                <a:latin typeface="Calibri"/>
                <a:cs typeface="Calibri"/>
              </a:rPr>
              <a:t>&amp;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passed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many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Act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like</a:t>
            </a:r>
            <a:endParaRPr sz="3000">
              <a:latin typeface="Calibri"/>
              <a:cs typeface="Calibri"/>
            </a:endParaRPr>
          </a:p>
          <a:p>
            <a:pPr marL="380365" indent="-342265">
              <a:lnSpc>
                <a:spcPct val="100000"/>
              </a:lnSpc>
              <a:spcBef>
                <a:spcPts val="334"/>
              </a:spcBef>
              <a:buFont typeface="Arial MT"/>
              <a:buChar char="•"/>
              <a:tabLst>
                <a:tab pos="380365" algn="l"/>
              </a:tabLst>
            </a:pPr>
            <a:r>
              <a:rPr sz="3000" dirty="0">
                <a:latin typeface="Calibri"/>
                <a:cs typeface="Calibri"/>
              </a:rPr>
              <a:t>CrPC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&amp;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IPC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were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passed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revised.</a:t>
            </a:r>
            <a:endParaRPr sz="30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390"/>
              </a:spcBef>
            </a:pPr>
            <a:r>
              <a:rPr sz="3000" b="1" dirty="0">
                <a:latin typeface="Calibri"/>
                <a:cs typeface="Calibri"/>
              </a:rPr>
              <a:t>Condition</a:t>
            </a:r>
            <a:r>
              <a:rPr sz="3000" b="1" spc="-8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for</a:t>
            </a:r>
            <a:r>
              <a:rPr sz="3000" b="1" spc="-7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codification</a:t>
            </a:r>
            <a:endParaRPr sz="3000">
              <a:latin typeface="Calibri"/>
              <a:cs typeface="Calibri"/>
            </a:endParaRPr>
          </a:p>
          <a:p>
            <a:pPr marL="381000" marR="30480" indent="-342900">
              <a:lnSpc>
                <a:spcPts val="3229"/>
              </a:lnSpc>
              <a:spcBef>
                <a:spcPts val="805"/>
              </a:spcBef>
              <a:buFont typeface="Arial MT"/>
              <a:buChar char="•"/>
              <a:tabLst>
                <a:tab pos="381000" algn="l"/>
              </a:tabLst>
            </a:pPr>
            <a:r>
              <a:rPr sz="3000" dirty="0">
                <a:latin typeface="Calibri"/>
                <a:cs typeface="Calibri"/>
              </a:rPr>
              <a:t>A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certain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background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certain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stage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social </a:t>
            </a:r>
            <a:r>
              <a:rPr sz="3000" dirty="0">
                <a:latin typeface="Calibri"/>
                <a:cs typeface="Calibri"/>
              </a:rPr>
              <a:t>development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necessary.</a:t>
            </a:r>
            <a:endParaRPr sz="3000">
              <a:latin typeface="Calibri"/>
              <a:cs typeface="Calibri"/>
            </a:endParaRPr>
          </a:p>
          <a:p>
            <a:pPr marL="380365" indent="-342265">
              <a:lnSpc>
                <a:spcPct val="100000"/>
              </a:lnSpc>
              <a:spcBef>
                <a:spcPts val="345"/>
              </a:spcBef>
              <a:buFont typeface="Arial MT"/>
              <a:buChar char="•"/>
              <a:tabLst>
                <a:tab pos="380365" algn="l"/>
              </a:tabLst>
            </a:pPr>
            <a:r>
              <a:rPr sz="3000" dirty="0">
                <a:latin typeface="Calibri"/>
                <a:cs typeface="Calibri"/>
              </a:rPr>
              <a:t>The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uncertainty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character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existing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law.</a:t>
            </a:r>
            <a:endParaRPr sz="3000">
              <a:latin typeface="Calibri"/>
              <a:cs typeface="Calibri"/>
            </a:endParaRPr>
          </a:p>
          <a:p>
            <a:pPr marL="381000" marR="1370330" indent="-342900">
              <a:lnSpc>
                <a:spcPts val="3240"/>
              </a:lnSpc>
              <a:spcBef>
                <a:spcPts val="785"/>
              </a:spcBef>
              <a:buFont typeface="Arial MT"/>
              <a:buChar char="•"/>
              <a:tabLst>
                <a:tab pos="381000" algn="l"/>
              </a:tabLst>
            </a:pPr>
            <a:r>
              <a:rPr sz="3000" dirty="0">
                <a:latin typeface="Calibri"/>
                <a:cs typeface="Calibri"/>
              </a:rPr>
              <a:t>The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development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efficient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organ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of </a:t>
            </a:r>
            <a:r>
              <a:rPr sz="3000" spc="-10" dirty="0">
                <a:latin typeface="Calibri"/>
                <a:cs typeface="Calibri"/>
              </a:rPr>
              <a:t>legislation</a:t>
            </a:r>
            <a:endParaRPr sz="3000">
              <a:latin typeface="Calibri"/>
              <a:cs typeface="Calibri"/>
            </a:endParaRPr>
          </a:p>
          <a:p>
            <a:pPr marL="381000" marR="734060" indent="-342900">
              <a:lnSpc>
                <a:spcPts val="3229"/>
              </a:lnSpc>
              <a:spcBef>
                <a:spcPts val="760"/>
              </a:spcBef>
              <a:buFont typeface="Arial MT"/>
              <a:buChar char="•"/>
              <a:tabLst>
                <a:tab pos="381000" algn="l"/>
              </a:tabLst>
            </a:pPr>
            <a:r>
              <a:rPr sz="3000" dirty="0">
                <a:latin typeface="Calibri"/>
                <a:cs typeface="Calibri"/>
              </a:rPr>
              <a:t>The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needs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for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uniform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political </a:t>
            </a:r>
            <a:r>
              <a:rPr sz="3000" dirty="0">
                <a:latin typeface="Calibri"/>
                <a:cs typeface="Calibri"/>
              </a:rPr>
              <a:t>community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or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received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divergent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locals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laws.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7739" y="25400"/>
            <a:ext cx="466598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Classification</a:t>
            </a:r>
            <a:r>
              <a:rPr spc="-80" dirty="0"/>
              <a:t> </a:t>
            </a:r>
            <a:r>
              <a:rPr dirty="0"/>
              <a:t>of</a:t>
            </a:r>
            <a:r>
              <a:rPr spc="-85" dirty="0"/>
              <a:t> </a:t>
            </a:r>
            <a:r>
              <a:rPr spc="-10" dirty="0"/>
              <a:t>codes</a:t>
            </a:r>
          </a:p>
        </p:txBody>
      </p:sp>
      <p:sp>
        <p:nvSpPr>
          <p:cNvPr id="3" name="object 3"/>
          <p:cNvSpPr/>
          <p:nvPr/>
        </p:nvSpPr>
        <p:spPr>
          <a:xfrm>
            <a:off x="228600" y="782319"/>
            <a:ext cx="8610600" cy="6075680"/>
          </a:xfrm>
          <a:custGeom>
            <a:avLst/>
            <a:gdLst/>
            <a:ahLst/>
            <a:cxnLst/>
            <a:rect l="l" t="t" r="r" b="b"/>
            <a:pathLst>
              <a:path w="8610600" h="6075680">
                <a:moveTo>
                  <a:pt x="0" y="6075680"/>
                </a:moveTo>
                <a:lnTo>
                  <a:pt x="0" y="0"/>
                </a:lnTo>
                <a:lnTo>
                  <a:pt x="8610600" y="0"/>
                </a:lnTo>
                <a:lnTo>
                  <a:pt x="8610600" y="607568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29859" y="883285"/>
            <a:ext cx="93980" cy="2209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55"/>
              </a:lnSpc>
            </a:pPr>
            <a:r>
              <a:rPr sz="1750" spc="-300" dirty="0">
                <a:latin typeface="Calibri"/>
                <a:cs typeface="Calibri"/>
              </a:rPr>
              <a:t>st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0040" y="877569"/>
            <a:ext cx="774001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50"/>
              </a:lnSpc>
              <a:tabLst>
                <a:tab pos="5089525" algn="l"/>
              </a:tabLst>
            </a:pPr>
            <a:r>
              <a:rPr sz="3000" b="1" dirty="0">
                <a:latin typeface="Calibri"/>
                <a:cs typeface="Calibri"/>
              </a:rPr>
              <a:t>Creative</a:t>
            </a:r>
            <a:r>
              <a:rPr sz="3000" b="1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–makes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for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1</a:t>
            </a:r>
            <a:r>
              <a:rPr sz="3000" dirty="0">
                <a:latin typeface="Calibri"/>
                <a:cs typeface="Calibri"/>
              </a:rPr>
              <a:t>	time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without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any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2940" y="1287780"/>
            <a:ext cx="421513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50"/>
              </a:lnSpc>
            </a:pPr>
            <a:r>
              <a:rPr sz="3000" dirty="0">
                <a:latin typeface="Calibri"/>
                <a:cs typeface="Calibri"/>
              </a:rPr>
              <a:t>reference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any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other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law.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0040" y="1713760"/>
            <a:ext cx="133985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315"/>
              </a:lnSpc>
            </a:pPr>
            <a:r>
              <a:rPr sz="3000" spc="-50" dirty="0">
                <a:latin typeface="Arial MT"/>
                <a:cs typeface="Arial MT"/>
              </a:rPr>
              <a:t>•</a:t>
            </a:r>
            <a:endParaRPr sz="30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2940" y="1794510"/>
            <a:ext cx="398208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50"/>
              </a:lnSpc>
            </a:pPr>
            <a:r>
              <a:rPr sz="3000" dirty="0">
                <a:latin typeface="Calibri"/>
                <a:cs typeface="Calibri"/>
              </a:rPr>
              <a:t>Law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making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by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legislature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0040" y="2220490"/>
            <a:ext cx="133985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315"/>
              </a:lnSpc>
            </a:pPr>
            <a:r>
              <a:rPr sz="3000" spc="-50" dirty="0">
                <a:latin typeface="Arial MT"/>
                <a:cs typeface="Arial MT"/>
              </a:rPr>
              <a:t>•</a:t>
            </a:r>
            <a:endParaRPr sz="30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2940" y="2299970"/>
            <a:ext cx="352234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50"/>
              </a:lnSpc>
            </a:pPr>
            <a:r>
              <a:rPr sz="3000" dirty="0">
                <a:latin typeface="Calibri"/>
                <a:cs typeface="Calibri"/>
              </a:rPr>
              <a:t>E.g.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Indian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Penal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Code.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0040" y="2806700"/>
            <a:ext cx="774636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50"/>
              </a:lnSpc>
            </a:pPr>
            <a:r>
              <a:rPr sz="3000" b="1" spc="-10" dirty="0">
                <a:latin typeface="Calibri"/>
                <a:cs typeface="Calibri"/>
              </a:rPr>
              <a:t>Consolidating</a:t>
            </a:r>
            <a:r>
              <a:rPr sz="3000" b="1" spc="-6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–</a:t>
            </a:r>
            <a:r>
              <a:rPr sz="3000" dirty="0">
                <a:latin typeface="Calibri"/>
                <a:cs typeface="Calibri"/>
              </a:rPr>
              <a:t>consolidates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whole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law-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statutory,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2940" y="3218179"/>
            <a:ext cx="406717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50"/>
              </a:lnSpc>
            </a:pPr>
            <a:r>
              <a:rPr sz="3000" dirty="0">
                <a:latin typeface="Calibri"/>
                <a:cs typeface="Calibri"/>
              </a:rPr>
              <a:t>customary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precedent,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0040" y="3644160"/>
            <a:ext cx="133985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315"/>
              </a:lnSpc>
            </a:pPr>
            <a:r>
              <a:rPr sz="3000" spc="-50" dirty="0">
                <a:latin typeface="Arial MT"/>
                <a:cs typeface="Arial MT"/>
              </a:rPr>
              <a:t>•</a:t>
            </a:r>
            <a:endParaRPr sz="30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2940" y="3723640"/>
            <a:ext cx="594931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50"/>
              </a:lnSpc>
            </a:pPr>
            <a:r>
              <a:rPr sz="3000" dirty="0">
                <a:latin typeface="Calibri"/>
                <a:cs typeface="Calibri"/>
              </a:rPr>
              <a:t>Systematically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simplifying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law,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0040" y="4149620"/>
            <a:ext cx="5577205" cy="462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485"/>
              </a:lnSpc>
              <a:tabLst>
                <a:tab pos="342265" algn="l"/>
              </a:tabLst>
            </a:pPr>
            <a:r>
              <a:rPr sz="4500" spc="-75" baseline="2777" dirty="0">
                <a:latin typeface="Arial MT"/>
                <a:cs typeface="Arial MT"/>
              </a:rPr>
              <a:t>•</a:t>
            </a:r>
            <a:r>
              <a:rPr sz="4500" baseline="2777" dirty="0">
                <a:latin typeface="Arial MT"/>
                <a:cs typeface="Arial MT"/>
              </a:rPr>
              <a:t>	</a:t>
            </a:r>
            <a:r>
              <a:rPr sz="3000" dirty="0">
                <a:latin typeface="Calibri"/>
                <a:cs typeface="Calibri"/>
              </a:rPr>
              <a:t>E.g.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Transfer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Property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Act,1882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0040" y="4735829"/>
            <a:ext cx="755142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50"/>
              </a:lnSpc>
            </a:pPr>
            <a:r>
              <a:rPr sz="3000" b="1" dirty="0">
                <a:latin typeface="Calibri"/>
                <a:cs typeface="Calibri"/>
              </a:rPr>
              <a:t>Creative</a:t>
            </a:r>
            <a:r>
              <a:rPr sz="3000" b="1" spc="-4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and</a:t>
            </a:r>
            <a:r>
              <a:rPr sz="3000" b="1" spc="-50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Consolidating</a:t>
            </a:r>
            <a:r>
              <a:rPr sz="3000" b="1" spc="-4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–</a:t>
            </a:r>
            <a:r>
              <a:rPr sz="3000" dirty="0">
                <a:latin typeface="Calibri"/>
                <a:cs typeface="Calibri"/>
              </a:rPr>
              <a:t>make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as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well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as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2940" y="5147309"/>
            <a:ext cx="791845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50"/>
              </a:lnSpc>
            </a:pPr>
            <a:r>
              <a:rPr sz="3000" dirty="0">
                <a:latin typeface="Calibri"/>
                <a:cs typeface="Calibri"/>
              </a:rPr>
              <a:t>consolidate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existing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particular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subject.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0040" y="5573290"/>
            <a:ext cx="5334000" cy="462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485"/>
              </a:lnSpc>
              <a:tabLst>
                <a:tab pos="342265" algn="l"/>
              </a:tabLst>
            </a:pPr>
            <a:r>
              <a:rPr sz="4500" spc="-75" baseline="2777" dirty="0">
                <a:latin typeface="Arial MT"/>
                <a:cs typeface="Arial MT"/>
              </a:rPr>
              <a:t>•</a:t>
            </a:r>
            <a:r>
              <a:rPr sz="4500" baseline="2777" dirty="0">
                <a:latin typeface="Arial MT"/>
                <a:cs typeface="Arial MT"/>
              </a:rPr>
              <a:t>	</a:t>
            </a:r>
            <a:r>
              <a:rPr sz="3000" dirty="0">
                <a:latin typeface="Calibri"/>
                <a:cs typeface="Calibri"/>
              </a:rPr>
              <a:t>E.g.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recent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Hindu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Legislation</a:t>
            </a:r>
            <a:endParaRPr sz="30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23927" y="757327"/>
            <a:ext cx="8620125" cy="6105525"/>
            <a:chOff x="223927" y="757327"/>
            <a:chExt cx="8620125" cy="6105525"/>
          </a:xfrm>
        </p:grpSpPr>
        <p:sp>
          <p:nvSpPr>
            <p:cNvPr id="20" name="object 20"/>
            <p:cNvSpPr/>
            <p:nvPr/>
          </p:nvSpPr>
          <p:spPr>
            <a:xfrm>
              <a:off x="228599" y="6762749"/>
              <a:ext cx="8610600" cy="95250"/>
            </a:xfrm>
            <a:custGeom>
              <a:avLst/>
              <a:gdLst/>
              <a:ahLst/>
              <a:cxnLst/>
              <a:rect l="l" t="t" r="r" b="b"/>
              <a:pathLst>
                <a:path w="8610600" h="95250">
                  <a:moveTo>
                    <a:pt x="0" y="0"/>
                  </a:moveTo>
                  <a:lnTo>
                    <a:pt x="8610600" y="0"/>
                  </a:lnTo>
                  <a:lnTo>
                    <a:pt x="8610600" y="95250"/>
                  </a:lnTo>
                  <a:lnTo>
                    <a:pt x="0" y="952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7329" y="6662419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90">
                  <a:moveTo>
                    <a:pt x="8611870" y="0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11870" y="11048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7329" y="6563360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20">
                  <a:moveTo>
                    <a:pt x="8611870" y="0"/>
                  </a:moveTo>
                  <a:lnTo>
                    <a:pt x="0" y="0"/>
                  </a:lnTo>
                  <a:lnTo>
                    <a:pt x="0" y="109220"/>
                  </a:lnTo>
                  <a:lnTo>
                    <a:pt x="8611870" y="10922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7329" y="6463030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20">
                  <a:moveTo>
                    <a:pt x="8611870" y="0"/>
                  </a:moveTo>
                  <a:lnTo>
                    <a:pt x="0" y="0"/>
                  </a:lnTo>
                  <a:lnTo>
                    <a:pt x="0" y="109220"/>
                  </a:lnTo>
                  <a:lnTo>
                    <a:pt x="8611870" y="10922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27329" y="6362699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20">
                  <a:moveTo>
                    <a:pt x="8611870" y="0"/>
                  </a:moveTo>
                  <a:lnTo>
                    <a:pt x="0" y="0"/>
                  </a:lnTo>
                  <a:lnTo>
                    <a:pt x="0" y="109220"/>
                  </a:lnTo>
                  <a:lnTo>
                    <a:pt x="8611870" y="10922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27329" y="6262369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20">
                  <a:moveTo>
                    <a:pt x="8611870" y="0"/>
                  </a:moveTo>
                  <a:lnTo>
                    <a:pt x="0" y="0"/>
                  </a:lnTo>
                  <a:lnTo>
                    <a:pt x="0" y="109219"/>
                  </a:lnTo>
                  <a:lnTo>
                    <a:pt x="8611870" y="10921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27329" y="6162040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90"/>
                  </a:lnTo>
                  <a:lnTo>
                    <a:pt x="8611870" y="11049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27329" y="6061710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11870" y="11048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D7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27329" y="5961380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90"/>
                  </a:lnTo>
                  <a:lnTo>
                    <a:pt x="8611870" y="11049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27329" y="5861049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90"/>
                  </a:lnTo>
                  <a:lnTo>
                    <a:pt x="8611870" y="11049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27329" y="5760719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11870" y="11048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27329" y="5660390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90"/>
                  </a:lnTo>
                  <a:lnTo>
                    <a:pt x="8611870" y="11049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D3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27329" y="5561330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20">
                  <a:moveTo>
                    <a:pt x="8611870" y="0"/>
                  </a:moveTo>
                  <a:lnTo>
                    <a:pt x="0" y="0"/>
                  </a:lnTo>
                  <a:lnTo>
                    <a:pt x="0" y="109220"/>
                  </a:lnTo>
                  <a:lnTo>
                    <a:pt x="8611870" y="10922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D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27329" y="5460999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20">
                  <a:moveTo>
                    <a:pt x="8611870" y="0"/>
                  </a:moveTo>
                  <a:lnTo>
                    <a:pt x="0" y="0"/>
                  </a:lnTo>
                  <a:lnTo>
                    <a:pt x="0" y="109219"/>
                  </a:lnTo>
                  <a:lnTo>
                    <a:pt x="8611870" y="10921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D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27329" y="5360669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20">
                  <a:moveTo>
                    <a:pt x="8611870" y="0"/>
                  </a:moveTo>
                  <a:lnTo>
                    <a:pt x="0" y="0"/>
                  </a:lnTo>
                  <a:lnTo>
                    <a:pt x="0" y="109219"/>
                  </a:lnTo>
                  <a:lnTo>
                    <a:pt x="8611870" y="10921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D0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27329" y="5260340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20">
                  <a:moveTo>
                    <a:pt x="8611870" y="0"/>
                  </a:moveTo>
                  <a:lnTo>
                    <a:pt x="0" y="0"/>
                  </a:lnTo>
                  <a:lnTo>
                    <a:pt x="0" y="109220"/>
                  </a:lnTo>
                  <a:lnTo>
                    <a:pt x="8611870" y="10922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27329" y="5160010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11870" y="11048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27329" y="5059680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90"/>
                  </a:lnTo>
                  <a:lnTo>
                    <a:pt x="8611870" y="11049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27330" y="4859019"/>
              <a:ext cx="8611870" cy="210820"/>
            </a:xfrm>
            <a:custGeom>
              <a:avLst/>
              <a:gdLst/>
              <a:ahLst/>
              <a:cxnLst/>
              <a:rect l="l" t="t" r="r" b="b"/>
              <a:pathLst>
                <a:path w="8611870" h="210820">
                  <a:moveTo>
                    <a:pt x="8611870" y="0"/>
                  </a:moveTo>
                  <a:lnTo>
                    <a:pt x="0" y="0"/>
                  </a:lnTo>
                  <a:lnTo>
                    <a:pt x="0" y="100330"/>
                  </a:lnTo>
                  <a:lnTo>
                    <a:pt x="0" y="110490"/>
                  </a:lnTo>
                  <a:lnTo>
                    <a:pt x="0" y="210820"/>
                  </a:lnTo>
                  <a:lnTo>
                    <a:pt x="8611870" y="210820"/>
                  </a:lnTo>
                  <a:lnTo>
                    <a:pt x="8611870" y="110490"/>
                  </a:lnTo>
                  <a:lnTo>
                    <a:pt x="8611870" y="10033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27329" y="4758690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90"/>
                  </a:lnTo>
                  <a:lnTo>
                    <a:pt x="8611870" y="11049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CA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27329" y="4659630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20">
                  <a:moveTo>
                    <a:pt x="8611870" y="0"/>
                  </a:moveTo>
                  <a:lnTo>
                    <a:pt x="0" y="0"/>
                  </a:lnTo>
                  <a:lnTo>
                    <a:pt x="0" y="109220"/>
                  </a:lnTo>
                  <a:lnTo>
                    <a:pt x="8611870" y="10922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C9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27329" y="4559299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20">
                  <a:moveTo>
                    <a:pt x="8611870" y="0"/>
                  </a:moveTo>
                  <a:lnTo>
                    <a:pt x="0" y="0"/>
                  </a:lnTo>
                  <a:lnTo>
                    <a:pt x="0" y="109219"/>
                  </a:lnTo>
                  <a:lnTo>
                    <a:pt x="8611870" y="10921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C8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27329" y="4458969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20">
                  <a:moveTo>
                    <a:pt x="8611870" y="0"/>
                  </a:moveTo>
                  <a:lnTo>
                    <a:pt x="0" y="0"/>
                  </a:lnTo>
                  <a:lnTo>
                    <a:pt x="0" y="109219"/>
                  </a:lnTo>
                  <a:lnTo>
                    <a:pt x="8611870" y="10921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C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27329" y="4358640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20">
                  <a:moveTo>
                    <a:pt x="8611870" y="0"/>
                  </a:moveTo>
                  <a:lnTo>
                    <a:pt x="0" y="0"/>
                  </a:lnTo>
                  <a:lnTo>
                    <a:pt x="0" y="109220"/>
                  </a:lnTo>
                  <a:lnTo>
                    <a:pt x="8611870" y="10922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C6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27329" y="4258310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11870" y="11048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C5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27329" y="4157980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20">
                  <a:moveTo>
                    <a:pt x="8611870" y="0"/>
                  </a:moveTo>
                  <a:lnTo>
                    <a:pt x="0" y="0"/>
                  </a:lnTo>
                  <a:lnTo>
                    <a:pt x="0" y="109220"/>
                  </a:lnTo>
                  <a:lnTo>
                    <a:pt x="8611870" y="10922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C4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27329" y="4057649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11870" y="11048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C3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27329" y="3957319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11870" y="11048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C3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27329" y="3856990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90"/>
                  </a:lnTo>
                  <a:lnTo>
                    <a:pt x="8611870" y="11049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C2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27329" y="3757929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20">
                  <a:moveTo>
                    <a:pt x="8611870" y="0"/>
                  </a:moveTo>
                  <a:lnTo>
                    <a:pt x="0" y="0"/>
                  </a:lnTo>
                  <a:lnTo>
                    <a:pt x="0" y="109220"/>
                  </a:lnTo>
                  <a:lnTo>
                    <a:pt x="8611870" y="10922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C1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27329" y="3656329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90"/>
                  </a:lnTo>
                  <a:lnTo>
                    <a:pt x="8611870" y="11049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C0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27329" y="3557269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20">
                  <a:moveTo>
                    <a:pt x="8611870" y="0"/>
                  </a:moveTo>
                  <a:lnTo>
                    <a:pt x="0" y="0"/>
                  </a:lnTo>
                  <a:lnTo>
                    <a:pt x="0" y="109219"/>
                  </a:lnTo>
                  <a:lnTo>
                    <a:pt x="8611870" y="10921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BF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27329" y="3456940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20">
                  <a:moveTo>
                    <a:pt x="8611870" y="0"/>
                  </a:moveTo>
                  <a:lnTo>
                    <a:pt x="0" y="0"/>
                  </a:lnTo>
                  <a:lnTo>
                    <a:pt x="0" y="109220"/>
                  </a:lnTo>
                  <a:lnTo>
                    <a:pt x="8611870" y="10922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BE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27329" y="3356609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20">
                  <a:moveTo>
                    <a:pt x="8611870" y="0"/>
                  </a:moveTo>
                  <a:lnTo>
                    <a:pt x="0" y="0"/>
                  </a:lnTo>
                  <a:lnTo>
                    <a:pt x="0" y="109219"/>
                  </a:lnTo>
                  <a:lnTo>
                    <a:pt x="8611870" y="10921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BD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27329" y="3256279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20">
                  <a:moveTo>
                    <a:pt x="8611870" y="0"/>
                  </a:moveTo>
                  <a:lnTo>
                    <a:pt x="0" y="0"/>
                  </a:lnTo>
                  <a:lnTo>
                    <a:pt x="0" y="109220"/>
                  </a:lnTo>
                  <a:lnTo>
                    <a:pt x="8611870" y="10922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BC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27329" y="3155950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11870" y="11048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BB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27329" y="3055619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11870" y="11048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BA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27329" y="2955290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11870" y="11048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B9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7329" y="2854959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11870" y="11048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B8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27329" y="2754629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90"/>
                  </a:lnTo>
                  <a:lnTo>
                    <a:pt x="8611870" y="11049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B7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27329" y="2655569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19">
                  <a:moveTo>
                    <a:pt x="8611870" y="0"/>
                  </a:moveTo>
                  <a:lnTo>
                    <a:pt x="0" y="0"/>
                  </a:lnTo>
                  <a:lnTo>
                    <a:pt x="0" y="109219"/>
                  </a:lnTo>
                  <a:lnTo>
                    <a:pt x="8611870" y="10921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B6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27329" y="2555240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19">
                  <a:moveTo>
                    <a:pt x="8611870" y="0"/>
                  </a:moveTo>
                  <a:lnTo>
                    <a:pt x="0" y="0"/>
                  </a:lnTo>
                  <a:lnTo>
                    <a:pt x="0" y="109220"/>
                  </a:lnTo>
                  <a:lnTo>
                    <a:pt x="8611870" y="10922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B5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7329" y="2454909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19">
                  <a:moveTo>
                    <a:pt x="8611870" y="0"/>
                  </a:moveTo>
                  <a:lnTo>
                    <a:pt x="0" y="0"/>
                  </a:lnTo>
                  <a:lnTo>
                    <a:pt x="0" y="109219"/>
                  </a:lnTo>
                  <a:lnTo>
                    <a:pt x="8611870" y="10921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B4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27329" y="2354579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19">
                  <a:moveTo>
                    <a:pt x="8611870" y="0"/>
                  </a:moveTo>
                  <a:lnTo>
                    <a:pt x="0" y="0"/>
                  </a:lnTo>
                  <a:lnTo>
                    <a:pt x="0" y="109220"/>
                  </a:lnTo>
                  <a:lnTo>
                    <a:pt x="8611870" y="10922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B3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27329" y="2254249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11870" y="11048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B2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27329" y="2153920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11870" y="11048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B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27329" y="2053590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11870" y="11048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B0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27329" y="1953259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11870" y="11048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AF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27329" y="1852929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90"/>
                  </a:lnTo>
                  <a:lnTo>
                    <a:pt x="8611870" y="11049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AE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27329" y="1752599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89">
                  <a:moveTo>
                    <a:pt x="8611870" y="0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11870" y="11048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AD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27329" y="1653540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19">
                  <a:moveTo>
                    <a:pt x="8611870" y="0"/>
                  </a:moveTo>
                  <a:lnTo>
                    <a:pt x="0" y="0"/>
                  </a:lnTo>
                  <a:lnTo>
                    <a:pt x="0" y="109220"/>
                  </a:lnTo>
                  <a:lnTo>
                    <a:pt x="8611870" y="10922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A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27329" y="1553209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19">
                  <a:moveTo>
                    <a:pt x="8611870" y="0"/>
                  </a:moveTo>
                  <a:lnTo>
                    <a:pt x="0" y="0"/>
                  </a:lnTo>
                  <a:lnTo>
                    <a:pt x="0" y="109219"/>
                  </a:lnTo>
                  <a:lnTo>
                    <a:pt x="8611870" y="10921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AB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27329" y="1452879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19">
                  <a:moveTo>
                    <a:pt x="8611870" y="0"/>
                  </a:moveTo>
                  <a:lnTo>
                    <a:pt x="0" y="0"/>
                  </a:lnTo>
                  <a:lnTo>
                    <a:pt x="0" y="109220"/>
                  </a:lnTo>
                  <a:lnTo>
                    <a:pt x="8611870" y="10922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AA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27329" y="1352550"/>
              <a:ext cx="8611870" cy="109220"/>
            </a:xfrm>
            <a:custGeom>
              <a:avLst/>
              <a:gdLst/>
              <a:ahLst/>
              <a:cxnLst/>
              <a:rect l="l" t="t" r="r" b="b"/>
              <a:pathLst>
                <a:path w="8611870" h="109219">
                  <a:moveTo>
                    <a:pt x="8611870" y="0"/>
                  </a:moveTo>
                  <a:lnTo>
                    <a:pt x="0" y="0"/>
                  </a:lnTo>
                  <a:lnTo>
                    <a:pt x="0" y="109220"/>
                  </a:lnTo>
                  <a:lnTo>
                    <a:pt x="8611870" y="10922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A9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27329" y="1252219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90">
                  <a:moveTo>
                    <a:pt x="8611870" y="0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11870" y="11048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A8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27329" y="1151889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90">
                  <a:moveTo>
                    <a:pt x="8611870" y="0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11870" y="11048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A7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27329" y="1051559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90">
                  <a:moveTo>
                    <a:pt x="8611870" y="0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11870" y="11048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A6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27329" y="951229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90">
                  <a:moveTo>
                    <a:pt x="8611870" y="0"/>
                  </a:moveTo>
                  <a:lnTo>
                    <a:pt x="0" y="0"/>
                  </a:lnTo>
                  <a:lnTo>
                    <a:pt x="0" y="110490"/>
                  </a:lnTo>
                  <a:lnTo>
                    <a:pt x="8611870" y="110490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A5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27329" y="850899"/>
              <a:ext cx="8611870" cy="110489"/>
            </a:xfrm>
            <a:custGeom>
              <a:avLst/>
              <a:gdLst/>
              <a:ahLst/>
              <a:cxnLst/>
              <a:rect l="l" t="t" r="r" b="b"/>
              <a:pathLst>
                <a:path w="8611870" h="110490">
                  <a:moveTo>
                    <a:pt x="8611870" y="0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11870" y="110489"/>
                  </a:lnTo>
                  <a:lnTo>
                    <a:pt x="8611870" y="0"/>
                  </a:lnTo>
                  <a:close/>
                </a:path>
              </a:pathLst>
            </a:custGeom>
            <a:solidFill>
              <a:srgbClr val="FFA4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28599" y="761999"/>
              <a:ext cx="8610600" cy="99060"/>
            </a:xfrm>
            <a:custGeom>
              <a:avLst/>
              <a:gdLst/>
              <a:ahLst/>
              <a:cxnLst/>
              <a:rect l="l" t="t" r="r" b="b"/>
              <a:pathLst>
                <a:path w="8610600" h="99059">
                  <a:moveTo>
                    <a:pt x="8610600" y="99059"/>
                  </a:moveTo>
                  <a:lnTo>
                    <a:pt x="0" y="99059"/>
                  </a:lnTo>
                  <a:lnTo>
                    <a:pt x="0" y="0"/>
                  </a:lnTo>
                  <a:lnTo>
                    <a:pt x="8610600" y="0"/>
                  </a:lnTo>
                  <a:lnTo>
                    <a:pt x="8610600" y="99059"/>
                  </a:lnTo>
                  <a:close/>
                </a:path>
              </a:pathLst>
            </a:custGeom>
            <a:solidFill>
              <a:srgbClr val="FFA3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28599" y="761999"/>
              <a:ext cx="8610600" cy="6096000"/>
            </a:xfrm>
            <a:custGeom>
              <a:avLst/>
              <a:gdLst/>
              <a:ahLst/>
              <a:cxnLst/>
              <a:rect l="l" t="t" r="r" b="b"/>
              <a:pathLst>
                <a:path w="8610600" h="6096000">
                  <a:moveTo>
                    <a:pt x="0" y="6096000"/>
                  </a:moveTo>
                  <a:lnTo>
                    <a:pt x="0" y="0"/>
                  </a:lnTo>
                  <a:lnTo>
                    <a:pt x="8610600" y="0"/>
                  </a:lnTo>
                  <a:lnTo>
                    <a:pt x="8610600" y="6095999"/>
                  </a:lnTo>
                </a:path>
              </a:pathLst>
            </a:custGeom>
            <a:ln w="9344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 txBox="1"/>
          <p:nvPr/>
        </p:nvSpPr>
        <p:spPr>
          <a:xfrm>
            <a:off x="281940" y="749300"/>
            <a:ext cx="8337550" cy="525907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381000" marR="551180" indent="-342900">
              <a:lnSpc>
                <a:spcPts val="3229"/>
              </a:lnSpc>
              <a:spcBef>
                <a:spcPts val="515"/>
              </a:spcBef>
            </a:pPr>
            <a:r>
              <a:rPr sz="3000" b="1" dirty="0">
                <a:latin typeface="Calibri"/>
                <a:cs typeface="Calibri"/>
              </a:rPr>
              <a:t>Creative</a:t>
            </a:r>
            <a:r>
              <a:rPr sz="3000" b="1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–makes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for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100" dirty="0">
                <a:latin typeface="Calibri"/>
                <a:cs typeface="Calibri"/>
              </a:rPr>
              <a:t>1</a:t>
            </a:r>
            <a:r>
              <a:rPr sz="2625" spc="-150" baseline="28571" dirty="0">
                <a:latin typeface="Calibri"/>
                <a:cs typeface="Calibri"/>
              </a:rPr>
              <a:t>st</a:t>
            </a:r>
            <a:r>
              <a:rPr sz="2625" spc="337" baseline="28571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time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without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any </a:t>
            </a:r>
            <a:r>
              <a:rPr sz="3000" dirty="0">
                <a:latin typeface="Calibri"/>
                <a:cs typeface="Calibri"/>
              </a:rPr>
              <a:t>reference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any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other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law.</a:t>
            </a:r>
            <a:endParaRPr sz="3000">
              <a:latin typeface="Calibri"/>
              <a:cs typeface="Calibri"/>
            </a:endParaRPr>
          </a:p>
          <a:p>
            <a:pPr marL="380365" indent="-342265">
              <a:lnSpc>
                <a:spcPct val="100000"/>
              </a:lnSpc>
              <a:spcBef>
                <a:spcPts val="345"/>
              </a:spcBef>
              <a:buFont typeface="Arial MT"/>
              <a:buChar char="•"/>
              <a:tabLst>
                <a:tab pos="380365" algn="l"/>
              </a:tabLst>
            </a:pPr>
            <a:r>
              <a:rPr sz="3000" dirty="0">
                <a:latin typeface="Calibri"/>
                <a:cs typeface="Calibri"/>
              </a:rPr>
              <a:t>Law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making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by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legislature</a:t>
            </a:r>
            <a:endParaRPr sz="3000">
              <a:latin typeface="Calibri"/>
              <a:cs typeface="Calibri"/>
            </a:endParaRPr>
          </a:p>
          <a:p>
            <a:pPr marL="380365" indent="-342265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380365" algn="l"/>
              </a:tabLst>
            </a:pPr>
            <a:r>
              <a:rPr sz="3000" dirty="0">
                <a:latin typeface="Calibri"/>
                <a:cs typeface="Calibri"/>
              </a:rPr>
              <a:t>E.g.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Indian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Penal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Code.</a:t>
            </a:r>
            <a:endParaRPr sz="3000">
              <a:latin typeface="Calibri"/>
              <a:cs typeface="Calibri"/>
            </a:endParaRPr>
          </a:p>
          <a:p>
            <a:pPr marL="381000" marR="545465" indent="-342900">
              <a:lnSpc>
                <a:spcPts val="3240"/>
              </a:lnSpc>
              <a:spcBef>
                <a:spcPts val="785"/>
              </a:spcBef>
            </a:pPr>
            <a:r>
              <a:rPr sz="3000" b="1" spc="-10" dirty="0">
                <a:latin typeface="Calibri"/>
                <a:cs typeface="Calibri"/>
              </a:rPr>
              <a:t>Consolidating</a:t>
            </a:r>
            <a:r>
              <a:rPr sz="3000" b="1" spc="-6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–</a:t>
            </a:r>
            <a:r>
              <a:rPr sz="3000" dirty="0">
                <a:latin typeface="Calibri"/>
                <a:cs typeface="Calibri"/>
              </a:rPr>
              <a:t>consolidates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whole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law-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statutory, </a:t>
            </a:r>
            <a:r>
              <a:rPr sz="3000" dirty="0">
                <a:latin typeface="Calibri"/>
                <a:cs typeface="Calibri"/>
              </a:rPr>
              <a:t>customary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precedent,</a:t>
            </a:r>
            <a:endParaRPr sz="3000">
              <a:latin typeface="Calibri"/>
              <a:cs typeface="Calibri"/>
            </a:endParaRPr>
          </a:p>
          <a:p>
            <a:pPr marL="380365" indent="-342265">
              <a:lnSpc>
                <a:spcPct val="100000"/>
              </a:lnSpc>
              <a:spcBef>
                <a:spcPts val="335"/>
              </a:spcBef>
              <a:buFont typeface="Arial MT"/>
              <a:buChar char="•"/>
              <a:tabLst>
                <a:tab pos="380365" algn="l"/>
              </a:tabLst>
            </a:pPr>
            <a:r>
              <a:rPr sz="3000" dirty="0">
                <a:latin typeface="Calibri"/>
                <a:cs typeface="Calibri"/>
              </a:rPr>
              <a:t>Systematically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simplifying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law,</a:t>
            </a:r>
            <a:endParaRPr sz="3000">
              <a:latin typeface="Calibri"/>
              <a:cs typeface="Calibri"/>
            </a:endParaRPr>
          </a:p>
          <a:p>
            <a:pPr marL="380365" indent="-342265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380365" algn="l"/>
              </a:tabLst>
            </a:pPr>
            <a:r>
              <a:rPr sz="3000" dirty="0">
                <a:latin typeface="Calibri"/>
                <a:cs typeface="Calibri"/>
              </a:rPr>
              <a:t>E.g.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Transfer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Property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Act,1882</a:t>
            </a:r>
            <a:endParaRPr sz="3000">
              <a:latin typeface="Calibri"/>
              <a:cs typeface="Calibri"/>
            </a:endParaRPr>
          </a:p>
          <a:p>
            <a:pPr marL="381000" marR="30480" indent="-342900">
              <a:lnSpc>
                <a:spcPts val="3240"/>
              </a:lnSpc>
              <a:spcBef>
                <a:spcPts val="785"/>
              </a:spcBef>
            </a:pPr>
            <a:r>
              <a:rPr sz="3000" b="1" dirty="0">
                <a:latin typeface="Calibri"/>
                <a:cs typeface="Calibri"/>
              </a:rPr>
              <a:t>Creative</a:t>
            </a:r>
            <a:r>
              <a:rPr sz="3000" b="1" spc="-4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and</a:t>
            </a:r>
            <a:r>
              <a:rPr sz="3000" b="1" spc="-50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Consolidating</a:t>
            </a:r>
            <a:r>
              <a:rPr sz="3000" b="1" spc="-4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–</a:t>
            </a:r>
            <a:r>
              <a:rPr sz="3000" dirty="0">
                <a:latin typeface="Calibri"/>
                <a:cs typeface="Calibri"/>
              </a:rPr>
              <a:t>make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as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well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as </a:t>
            </a:r>
            <a:r>
              <a:rPr sz="3000" dirty="0">
                <a:latin typeface="Calibri"/>
                <a:cs typeface="Calibri"/>
              </a:rPr>
              <a:t>consolidate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existing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particular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subject.</a:t>
            </a:r>
            <a:endParaRPr sz="3000">
              <a:latin typeface="Calibri"/>
              <a:cs typeface="Calibri"/>
            </a:endParaRPr>
          </a:p>
          <a:p>
            <a:pPr marL="380365" indent="-342265">
              <a:lnSpc>
                <a:spcPct val="100000"/>
              </a:lnSpc>
              <a:spcBef>
                <a:spcPts val="345"/>
              </a:spcBef>
              <a:buFont typeface="Arial MT"/>
              <a:buChar char="•"/>
              <a:tabLst>
                <a:tab pos="380365" algn="l"/>
              </a:tabLst>
            </a:pPr>
            <a:r>
              <a:rPr sz="3000" dirty="0">
                <a:latin typeface="Calibri"/>
                <a:cs typeface="Calibri"/>
              </a:rPr>
              <a:t>E.g.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recent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Hindu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Legislation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82" name="object 8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78</a:t>
            </a:fld>
            <a:endParaRPr spc="-25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79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160020"/>
            <a:ext cx="7785734" cy="589534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3200" b="1" dirty="0">
                <a:latin typeface="Calibri"/>
                <a:cs typeface="Calibri"/>
              </a:rPr>
              <a:t>Merits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Codification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Necessary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useful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development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society</a:t>
            </a:r>
            <a:endParaRPr sz="3200">
              <a:latin typeface="Calibri"/>
              <a:cs typeface="Calibri"/>
            </a:endParaRPr>
          </a:p>
          <a:p>
            <a:pPr marL="354330" marR="664210" indent="-341630">
              <a:lnSpc>
                <a:spcPct val="100000"/>
              </a:lnSpc>
              <a:spcBef>
                <a:spcPts val="790"/>
              </a:spcBef>
              <a:buAutoNum type="arabicPeriod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Certainty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–no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vague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uncertain—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in 	</a:t>
            </a:r>
            <a:r>
              <a:rPr sz="3200" dirty="0">
                <a:latin typeface="Calibri"/>
                <a:cs typeface="Calibri"/>
              </a:rPr>
              <a:t>precedent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custom</a:t>
            </a:r>
            <a:endParaRPr sz="3200">
              <a:latin typeface="Calibri"/>
              <a:cs typeface="Calibri"/>
            </a:endParaRPr>
          </a:p>
          <a:p>
            <a:pPr marL="354330" marR="107950" indent="-341630">
              <a:lnSpc>
                <a:spcPct val="100000"/>
              </a:lnSpc>
              <a:spcBef>
                <a:spcPts val="800"/>
              </a:spcBef>
              <a:buAutoNum type="arabicPeriod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Simplicity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–makes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simple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accessible 	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everybody-</a:t>
            </a:r>
            <a:r>
              <a:rPr sz="3200" dirty="0">
                <a:latin typeface="Calibri"/>
                <a:cs typeface="Calibri"/>
              </a:rPr>
              <a:t>citizens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know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their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Rts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	</a:t>
            </a:r>
            <a:r>
              <a:rPr sz="3200" spc="-10" dirty="0">
                <a:latin typeface="Calibri"/>
                <a:cs typeface="Calibri"/>
              </a:rPr>
              <a:t>duties.</a:t>
            </a:r>
            <a:endParaRPr sz="3200">
              <a:latin typeface="Calibri"/>
              <a:cs typeface="Calibri"/>
            </a:endParaRPr>
          </a:p>
          <a:p>
            <a:pPr marL="354330" marR="132080" indent="-341630">
              <a:lnSpc>
                <a:spcPct val="100000"/>
              </a:lnSpc>
              <a:spcBef>
                <a:spcPts val="790"/>
              </a:spcBef>
              <a:buAutoNum type="arabicPeriod"/>
              <a:tabLst>
                <a:tab pos="355600" algn="l"/>
                <a:tab pos="5531485" algn="l"/>
              </a:tabLst>
            </a:pPr>
            <a:r>
              <a:rPr sz="3200" b="1" dirty="0">
                <a:latin typeface="Calibri"/>
                <a:cs typeface="Calibri"/>
              </a:rPr>
              <a:t>Logical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Arrangement</a:t>
            </a:r>
            <a:r>
              <a:rPr sz="3200" spc="-10" dirty="0">
                <a:latin typeface="Calibri"/>
                <a:cs typeface="Calibri"/>
              </a:rPr>
              <a:t>—</a:t>
            </a:r>
            <a:r>
              <a:rPr sz="3200" dirty="0">
                <a:latin typeface="Calibri"/>
                <a:cs typeface="Calibri"/>
              </a:rPr>
              <a:t>no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chance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conflict 	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inconsistency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arising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among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different 	</a:t>
            </a:r>
            <a:r>
              <a:rPr sz="3200" dirty="0">
                <a:latin typeface="Calibri"/>
                <a:cs typeface="Calibri"/>
              </a:rPr>
              <a:t>provisions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law.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b="1" spc="-10" dirty="0">
                <a:latin typeface="Calibri"/>
                <a:cs typeface="Calibri"/>
              </a:rPr>
              <a:t>Cont……..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304800"/>
            <a:ext cx="8229600" cy="5821680"/>
          </a:xfrm>
          <a:custGeom>
            <a:avLst/>
            <a:gdLst/>
            <a:ahLst/>
            <a:cxnLst/>
            <a:rect l="l" t="t" r="r" b="b"/>
            <a:pathLst>
              <a:path w="8229600" h="5821680">
                <a:moveTo>
                  <a:pt x="4114800" y="5821680"/>
                </a:moveTo>
                <a:lnTo>
                  <a:pt x="0" y="5821680"/>
                </a:lnTo>
                <a:lnTo>
                  <a:pt x="0" y="0"/>
                </a:lnTo>
                <a:lnTo>
                  <a:pt x="8229600" y="0"/>
                </a:lnTo>
                <a:lnTo>
                  <a:pt x="8229600" y="5821680"/>
                </a:lnTo>
                <a:lnTo>
                  <a:pt x="4114800" y="5821680"/>
                </a:lnTo>
                <a:close/>
              </a:path>
            </a:pathLst>
          </a:custGeom>
          <a:ln w="255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337820"/>
            <a:ext cx="757110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alibri"/>
                <a:cs typeface="Calibri"/>
              </a:rPr>
              <a:t>4.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Stability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–makes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simple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stable.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80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535940" y="803909"/>
            <a:ext cx="168275" cy="1793239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3200" spc="-50" dirty="0">
                <a:latin typeface="Arial MT"/>
                <a:cs typeface="Arial MT"/>
              </a:rPr>
              <a:t>•</a:t>
            </a:r>
            <a:endParaRPr sz="3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3200" spc="-50" dirty="0">
                <a:latin typeface="Arial MT"/>
                <a:cs typeface="Arial MT"/>
              </a:rPr>
              <a:t>•</a:t>
            </a:r>
            <a:endParaRPr sz="3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3200" spc="-50" dirty="0">
                <a:latin typeface="Arial MT"/>
                <a:cs typeface="Arial MT"/>
              </a:rPr>
              <a:t>•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0289" y="825500"/>
            <a:ext cx="6884670" cy="1791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16355">
              <a:lnSpc>
                <a:spcPct val="120800"/>
              </a:lnSpc>
              <a:spcBef>
                <a:spcPts val="100"/>
              </a:spcBef>
            </a:pPr>
            <a:r>
              <a:rPr sz="3200" dirty="0">
                <a:latin typeface="Calibri"/>
                <a:cs typeface="Calibri"/>
              </a:rPr>
              <a:t>stability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very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essential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law. </a:t>
            </a:r>
            <a:r>
              <a:rPr sz="3200" dirty="0">
                <a:latin typeface="Calibri"/>
                <a:cs typeface="Calibri"/>
              </a:rPr>
              <a:t>People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may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have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confidence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it.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legal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transactions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may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made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easy.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2693670"/>
            <a:ext cx="7517130" cy="3153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7195" marR="5080" indent="-404495">
              <a:lnSpc>
                <a:spcPct val="100000"/>
              </a:lnSpc>
              <a:spcBef>
                <a:spcPts val="100"/>
              </a:spcBef>
              <a:buAutoNum type="arabicPeriod" startAt="5"/>
              <a:tabLst>
                <a:tab pos="527050" algn="l"/>
              </a:tabLst>
            </a:pPr>
            <a:r>
              <a:rPr sz="3200" b="1" dirty="0">
                <a:latin typeface="Calibri"/>
                <a:cs typeface="Calibri"/>
              </a:rPr>
              <a:t>Planned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Development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–codification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brings 	</a:t>
            </a:r>
            <a:r>
              <a:rPr sz="3200" dirty="0">
                <a:latin typeface="Calibri"/>
                <a:cs typeface="Calibri"/>
              </a:rPr>
              <a:t>uniformity,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planned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development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	</a:t>
            </a:r>
            <a:r>
              <a:rPr sz="3200" spc="-10" dirty="0">
                <a:latin typeface="Calibri"/>
                <a:cs typeface="Calibri"/>
              </a:rPr>
              <a:t>country.</a:t>
            </a:r>
            <a:endParaRPr sz="3200">
              <a:latin typeface="Calibri"/>
              <a:cs typeface="Calibri"/>
            </a:endParaRPr>
          </a:p>
          <a:p>
            <a:pPr marL="417195" indent="-404495">
              <a:lnSpc>
                <a:spcPct val="100000"/>
              </a:lnSpc>
              <a:spcBef>
                <a:spcPts val="790"/>
              </a:spcBef>
              <a:buAutoNum type="arabicPeriod" startAt="5"/>
              <a:tabLst>
                <a:tab pos="417195" algn="l"/>
              </a:tabLst>
            </a:pPr>
            <a:r>
              <a:rPr sz="3200" b="1" dirty="0">
                <a:latin typeface="Calibri"/>
                <a:cs typeface="Calibri"/>
              </a:rPr>
              <a:t>Unity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–uniform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wider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application.</a:t>
            </a:r>
            <a:endParaRPr sz="3200">
              <a:latin typeface="Calibri"/>
              <a:cs typeface="Calibri"/>
            </a:endParaRPr>
          </a:p>
          <a:p>
            <a:pPr marL="527050" marR="358775" lvl="1" indent="-51435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527050" algn="l"/>
              </a:tabLst>
            </a:pPr>
            <a:r>
              <a:rPr sz="3200" dirty="0">
                <a:latin typeface="Calibri"/>
                <a:cs typeface="Calibri"/>
              </a:rPr>
              <a:t>Developing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affinity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unity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among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spc="-20" dirty="0">
                <a:latin typeface="Calibri"/>
                <a:cs typeface="Calibri"/>
              </a:rPr>
              <a:t>people-</a:t>
            </a:r>
            <a:r>
              <a:rPr sz="3200" spc="-10" dirty="0">
                <a:latin typeface="Calibri"/>
                <a:cs typeface="Calibri"/>
              </a:rPr>
              <a:t>-</a:t>
            </a:r>
            <a:r>
              <a:rPr sz="3200" dirty="0">
                <a:latin typeface="Calibri"/>
                <a:cs typeface="Calibri"/>
              </a:rPr>
              <a:t>-governed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same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laws.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304800"/>
            <a:ext cx="8229600" cy="5821680"/>
          </a:xfrm>
          <a:custGeom>
            <a:avLst/>
            <a:gdLst/>
            <a:ahLst/>
            <a:cxnLst/>
            <a:rect l="l" t="t" r="r" b="b"/>
            <a:pathLst>
              <a:path w="8229600" h="5821680">
                <a:moveTo>
                  <a:pt x="4114800" y="5821680"/>
                </a:moveTo>
                <a:lnTo>
                  <a:pt x="0" y="5821680"/>
                </a:lnTo>
                <a:lnTo>
                  <a:pt x="0" y="0"/>
                </a:lnTo>
                <a:lnTo>
                  <a:pt x="8229600" y="0"/>
                </a:lnTo>
                <a:lnTo>
                  <a:pt x="8229600" y="5821680"/>
                </a:lnTo>
                <a:lnTo>
                  <a:pt x="4114800" y="5821680"/>
                </a:lnTo>
                <a:close/>
              </a:path>
            </a:pathLst>
          </a:custGeom>
          <a:ln w="255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242570"/>
            <a:ext cx="7953375" cy="552704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3000" b="1" dirty="0">
                <a:latin typeface="Calibri"/>
                <a:cs typeface="Calibri"/>
              </a:rPr>
              <a:t>Demerits</a:t>
            </a:r>
            <a:r>
              <a:rPr sz="3000" b="1" spc="-5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of</a:t>
            </a:r>
            <a:r>
              <a:rPr sz="3000" b="1" spc="-50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Codification</a:t>
            </a:r>
            <a:endParaRPr sz="3000">
              <a:latin typeface="Calibri"/>
              <a:cs typeface="Calibri"/>
            </a:endParaRPr>
          </a:p>
          <a:p>
            <a:pPr marL="355600" marR="457200" indent="-342900">
              <a:lnSpc>
                <a:spcPts val="3590"/>
              </a:lnSpc>
              <a:spcBef>
                <a:spcPts val="87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b="1" u="sng" dirty="0">
                <a:solidFill>
                  <a:srgbClr val="006FBF"/>
                </a:solidFill>
                <a:uFill>
                  <a:solidFill>
                    <a:srgbClr val="006FBF"/>
                  </a:solidFill>
                </a:uFill>
                <a:latin typeface="Calibri"/>
                <a:cs typeface="Calibri"/>
              </a:rPr>
              <a:t>Rigidity</a:t>
            </a:r>
            <a:r>
              <a:rPr sz="3000" b="1" u="sng" spc="-45" dirty="0">
                <a:solidFill>
                  <a:srgbClr val="006FBF"/>
                </a:solidFill>
                <a:uFill>
                  <a:solidFill>
                    <a:srgbClr val="006FBF"/>
                  </a:solidFill>
                </a:uFill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–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codification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causes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rigidity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spc="-20" dirty="0">
                <a:latin typeface="Calibri"/>
                <a:cs typeface="Calibri"/>
              </a:rPr>
              <a:t>law.</a:t>
            </a:r>
            <a:endParaRPr sz="3000">
              <a:latin typeface="Calibri"/>
              <a:cs typeface="Calibri"/>
            </a:endParaRPr>
          </a:p>
          <a:p>
            <a:pPr marL="355600" marR="5715" indent="-342900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Changing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condition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society--</a:t>
            </a:r>
            <a:r>
              <a:rPr sz="3000" dirty="0">
                <a:latin typeface="Calibri"/>
                <a:cs typeface="Calibri"/>
              </a:rPr>
              <a:t>-law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must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be </a:t>
            </a:r>
            <a:r>
              <a:rPr sz="3000" dirty="0">
                <a:latin typeface="Calibri"/>
                <a:cs typeface="Calibri"/>
              </a:rPr>
              <a:t>change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-</a:t>
            </a:r>
            <a:r>
              <a:rPr sz="3000" spc="-10" dirty="0">
                <a:latin typeface="Calibri"/>
                <a:cs typeface="Calibri"/>
              </a:rPr>
              <a:t>-</a:t>
            </a:r>
            <a:r>
              <a:rPr sz="3000" dirty="0">
                <a:latin typeface="Calibri"/>
                <a:cs typeface="Calibri"/>
              </a:rPr>
              <a:t>-</a:t>
            </a:r>
            <a:r>
              <a:rPr sz="3000" spc="-10" dirty="0">
                <a:latin typeface="Calibri"/>
                <a:cs typeface="Calibri"/>
              </a:rPr>
              <a:t>-</a:t>
            </a:r>
            <a:r>
              <a:rPr sz="3000" dirty="0">
                <a:latin typeface="Calibri"/>
                <a:cs typeface="Calibri"/>
              </a:rPr>
              <a:t>becomes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difficult---</a:t>
            </a:r>
            <a:r>
              <a:rPr sz="3000" dirty="0">
                <a:latin typeface="Calibri"/>
                <a:cs typeface="Calibri"/>
              </a:rPr>
              <a:t>-only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amendments</a:t>
            </a:r>
            <a:endParaRPr sz="3000">
              <a:latin typeface="Calibri"/>
              <a:cs typeface="Calibri"/>
            </a:endParaRPr>
          </a:p>
          <a:p>
            <a:pPr marL="355600">
              <a:lnSpc>
                <a:spcPts val="3590"/>
              </a:lnSpc>
            </a:pPr>
            <a:r>
              <a:rPr sz="3000" spc="-10" dirty="0">
                <a:latin typeface="Calibri"/>
                <a:cs typeface="Calibri"/>
              </a:rPr>
              <a:t>—</a:t>
            </a:r>
            <a:r>
              <a:rPr sz="3000" dirty="0">
                <a:latin typeface="Calibri"/>
                <a:cs typeface="Calibri"/>
              </a:rPr>
              <a:t>(its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not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easy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time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consuming)</a:t>
            </a:r>
            <a:endParaRPr sz="3000">
              <a:latin typeface="Calibri"/>
              <a:cs typeface="Calibri"/>
            </a:endParaRPr>
          </a:p>
          <a:p>
            <a:pPr marL="355600" marR="59690" indent="-342900">
              <a:lnSpc>
                <a:spcPct val="100000"/>
              </a:lnSpc>
              <a:spcBef>
                <a:spcPts val="75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b="1" u="sng" spc="-20" dirty="0">
                <a:solidFill>
                  <a:srgbClr val="006FBF"/>
                </a:solidFill>
                <a:uFill>
                  <a:solidFill>
                    <a:srgbClr val="006FBF"/>
                  </a:solidFill>
                </a:uFill>
                <a:latin typeface="Calibri"/>
                <a:cs typeface="Calibri"/>
              </a:rPr>
              <a:t>Incompleteness</a:t>
            </a:r>
            <a:r>
              <a:rPr sz="3000" b="1" spc="-20" dirty="0">
                <a:latin typeface="Calibri"/>
                <a:cs typeface="Calibri"/>
              </a:rPr>
              <a:t>—</a:t>
            </a:r>
            <a:r>
              <a:rPr sz="3000" dirty="0">
                <a:latin typeface="Calibri"/>
                <a:cs typeface="Calibri"/>
              </a:rPr>
              <a:t>not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possible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 anticipate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all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1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problems(future)—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codes</a:t>
            </a:r>
            <a:r>
              <a:rPr sz="3000" spc="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incomplete</a:t>
            </a: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New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problem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arise—</a:t>
            </a:r>
            <a:r>
              <a:rPr sz="3000" dirty="0">
                <a:latin typeface="Calibri"/>
                <a:cs typeface="Calibri"/>
              </a:rPr>
              <a:t>difficult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for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people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and </a:t>
            </a:r>
            <a:r>
              <a:rPr sz="3000" dirty="0">
                <a:latin typeface="Calibri"/>
                <a:cs typeface="Calibri"/>
              </a:rPr>
              <a:t>courts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tackle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it.—solution—</a:t>
            </a:r>
            <a:r>
              <a:rPr sz="3000" dirty="0">
                <a:latin typeface="Calibri"/>
                <a:cs typeface="Calibri"/>
              </a:rPr>
              <a:t>but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not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uniformity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all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cases.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81</a:t>
            </a:fld>
            <a:endParaRPr spc="-25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4440" y="215840"/>
            <a:ext cx="8255634" cy="5923915"/>
            <a:chOff x="444440" y="215840"/>
            <a:chExt cx="8255634" cy="5923915"/>
          </a:xfrm>
        </p:grpSpPr>
        <p:sp>
          <p:nvSpPr>
            <p:cNvPr id="3" name="object 3"/>
            <p:cNvSpPr/>
            <p:nvPr/>
          </p:nvSpPr>
          <p:spPr>
            <a:xfrm>
              <a:off x="457199" y="228599"/>
              <a:ext cx="8229600" cy="5897880"/>
            </a:xfrm>
            <a:custGeom>
              <a:avLst/>
              <a:gdLst/>
              <a:ahLst/>
              <a:cxnLst/>
              <a:rect l="l" t="t" r="r" b="b"/>
              <a:pathLst>
                <a:path w="8229600" h="5897880">
                  <a:moveTo>
                    <a:pt x="8229600" y="0"/>
                  </a:moveTo>
                  <a:lnTo>
                    <a:pt x="0" y="0"/>
                  </a:lnTo>
                  <a:lnTo>
                    <a:pt x="0" y="5897880"/>
                  </a:lnTo>
                  <a:lnTo>
                    <a:pt x="4114800" y="5897880"/>
                  </a:lnTo>
                  <a:lnTo>
                    <a:pt x="8229600" y="589788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199" y="228599"/>
              <a:ext cx="8229600" cy="5897880"/>
            </a:xfrm>
            <a:custGeom>
              <a:avLst/>
              <a:gdLst/>
              <a:ahLst/>
              <a:cxnLst/>
              <a:rect l="l" t="t" r="r" b="b"/>
              <a:pathLst>
                <a:path w="8229600" h="5897880">
                  <a:moveTo>
                    <a:pt x="4114800" y="5897880"/>
                  </a:moveTo>
                  <a:lnTo>
                    <a:pt x="0" y="5897880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5897880"/>
                  </a:lnTo>
                  <a:lnTo>
                    <a:pt x="4114800" y="5897880"/>
                  </a:lnTo>
                  <a:close/>
                </a:path>
              </a:pathLst>
            </a:custGeom>
            <a:ln w="255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35940" y="261620"/>
            <a:ext cx="8057515" cy="5407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71195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solidFill>
                  <a:srgbClr val="6F2F9F"/>
                </a:solidFill>
                <a:latin typeface="Calibri"/>
                <a:cs typeface="Calibri"/>
              </a:rPr>
              <a:t>Hardship</a:t>
            </a:r>
            <a:r>
              <a:rPr sz="3200" b="1" spc="-5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–</a:t>
            </a:r>
            <a:r>
              <a:rPr sz="3200" dirty="0">
                <a:latin typeface="Calibri"/>
                <a:cs typeface="Calibri"/>
              </a:rPr>
              <a:t>codes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gives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uniform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laws— </a:t>
            </a:r>
            <a:r>
              <a:rPr sz="3200" dirty="0">
                <a:latin typeface="Calibri"/>
                <a:cs typeface="Calibri"/>
              </a:rPr>
              <a:t>applicable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all-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10" dirty="0">
                <a:latin typeface="Calibri"/>
                <a:cs typeface="Calibri"/>
              </a:rPr>
              <a:t>--</a:t>
            </a:r>
            <a:r>
              <a:rPr sz="3200" dirty="0">
                <a:latin typeface="Calibri"/>
                <a:cs typeface="Calibri"/>
              </a:rPr>
              <a:t>territory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country.</a:t>
            </a:r>
            <a:endParaRPr sz="3200">
              <a:latin typeface="Calibri"/>
              <a:cs typeface="Calibri"/>
            </a:endParaRPr>
          </a:p>
          <a:p>
            <a:pPr marL="355600" marR="421640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Rarely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ground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convictions,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custom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habits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individuals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Some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cases,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causes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great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hardship.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solidFill>
                  <a:srgbClr val="6F2F9F"/>
                </a:solidFill>
                <a:latin typeface="Calibri"/>
                <a:cs typeface="Calibri"/>
              </a:rPr>
              <a:t>Defective</a:t>
            </a:r>
            <a:r>
              <a:rPr sz="3200" b="1" spc="-8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6F2F9F"/>
                </a:solidFill>
                <a:latin typeface="Calibri"/>
                <a:cs typeface="Calibri"/>
              </a:rPr>
              <a:t>Codes</a:t>
            </a:r>
            <a:r>
              <a:rPr sz="3200" b="1" spc="-5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–certain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defects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bound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dirty="0">
                <a:latin typeface="Calibri"/>
                <a:cs typeface="Calibri"/>
              </a:rPr>
              <a:t>remain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code</a:t>
            </a:r>
            <a:endParaRPr sz="3200">
              <a:latin typeface="Calibri"/>
              <a:cs typeface="Calibri"/>
            </a:endParaRPr>
          </a:p>
          <a:p>
            <a:pPr marL="355600" marR="726440" indent="-3429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Cannot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removed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except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legislative amendments.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It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causes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great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delay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inconvenience.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9">
              <a:lnSpc>
                <a:spcPts val="1240"/>
              </a:lnSpc>
            </a:pPr>
            <a:fld id="{81D60167-4931-47E6-BA6A-407CBD079E47}" type="slidenum">
              <a:rPr spc="-25" dirty="0"/>
              <a:t>82</a:t>
            </a:fld>
            <a:endParaRPr spc="-25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3875">
              <a:lnSpc>
                <a:spcPct val="100000"/>
              </a:lnSpc>
              <a:spcBef>
                <a:spcPts val="100"/>
              </a:spcBef>
            </a:pPr>
            <a:r>
              <a:rPr dirty="0"/>
              <a:t>INTERPRETATION</a:t>
            </a:r>
            <a:r>
              <a:rPr spc="-105" dirty="0"/>
              <a:t> </a:t>
            </a:r>
            <a:r>
              <a:rPr dirty="0"/>
              <a:t>OF</a:t>
            </a:r>
            <a:r>
              <a:rPr spc="-90" dirty="0"/>
              <a:t> </a:t>
            </a:r>
            <a:r>
              <a:rPr spc="-10" dirty="0"/>
              <a:t>STATUTES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2437" y="1006157"/>
            <a:ext cx="8391525" cy="5856605"/>
            <a:chOff x="452437" y="1006157"/>
            <a:chExt cx="8391525" cy="5856605"/>
          </a:xfrm>
        </p:grpSpPr>
        <p:sp>
          <p:nvSpPr>
            <p:cNvPr id="4" name="object 4"/>
            <p:cNvSpPr/>
            <p:nvPr/>
          </p:nvSpPr>
          <p:spPr>
            <a:xfrm>
              <a:off x="457200" y="6855460"/>
              <a:ext cx="8382000" cy="2540"/>
            </a:xfrm>
            <a:custGeom>
              <a:avLst/>
              <a:gdLst/>
              <a:ahLst/>
              <a:cxnLst/>
              <a:rect l="l" t="t" r="r" b="b"/>
              <a:pathLst>
                <a:path w="8382000" h="2540">
                  <a:moveTo>
                    <a:pt x="0" y="2540"/>
                  </a:moveTo>
                  <a:lnTo>
                    <a:pt x="8382000" y="2540"/>
                  </a:lnTo>
                  <a:lnTo>
                    <a:pt x="8382000" y="0"/>
                  </a:lnTo>
                  <a:lnTo>
                    <a:pt x="0" y="0"/>
                  </a:lnTo>
                  <a:lnTo>
                    <a:pt x="0" y="2540"/>
                  </a:lnTo>
                  <a:close/>
                </a:path>
              </a:pathLst>
            </a:custGeom>
            <a:solidFill>
              <a:srgbClr val="000000">
                <a:alpha val="3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200" y="1010919"/>
              <a:ext cx="8382000" cy="5847080"/>
            </a:xfrm>
            <a:custGeom>
              <a:avLst/>
              <a:gdLst/>
              <a:ahLst/>
              <a:cxnLst/>
              <a:rect l="l" t="t" r="r" b="b"/>
              <a:pathLst>
                <a:path w="8382000" h="5847080">
                  <a:moveTo>
                    <a:pt x="0" y="5847080"/>
                  </a:moveTo>
                  <a:lnTo>
                    <a:pt x="0" y="0"/>
                  </a:lnTo>
                  <a:lnTo>
                    <a:pt x="8382000" y="0"/>
                  </a:lnTo>
                  <a:lnTo>
                    <a:pt x="8382000" y="584708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48640" y="1025420"/>
            <a:ext cx="5278120" cy="462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485"/>
              </a:lnSpc>
              <a:tabLst>
                <a:tab pos="342265" algn="l"/>
              </a:tabLst>
            </a:pPr>
            <a:r>
              <a:rPr sz="4500" spc="-75" baseline="2777" dirty="0">
                <a:latin typeface="Arial MT"/>
                <a:cs typeface="Arial MT"/>
              </a:rPr>
              <a:t>•</a:t>
            </a:r>
            <a:r>
              <a:rPr sz="4500" baseline="2777" dirty="0">
                <a:latin typeface="Arial MT"/>
                <a:cs typeface="Arial MT"/>
              </a:rPr>
              <a:t>	</a:t>
            </a:r>
            <a:r>
              <a:rPr sz="3000" dirty="0">
                <a:latin typeface="Calibri"/>
                <a:cs typeface="Calibri"/>
              </a:rPr>
              <a:t>Statutes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carefully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drawn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up.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8640" y="1532150"/>
            <a:ext cx="133985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315"/>
              </a:lnSpc>
            </a:pPr>
            <a:r>
              <a:rPr sz="3000" spc="-50" dirty="0">
                <a:latin typeface="Arial MT"/>
                <a:cs typeface="Arial MT"/>
              </a:rPr>
              <a:t>•</a:t>
            </a:r>
            <a:endParaRPr sz="30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1539" y="1611630"/>
            <a:ext cx="7852409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50"/>
              </a:lnSpc>
              <a:tabLst>
                <a:tab pos="1635760" algn="l"/>
                <a:tab pos="4030345" algn="l"/>
                <a:tab pos="4415155" algn="l"/>
                <a:tab pos="5080000" algn="l"/>
                <a:tab pos="6410960" algn="l"/>
                <a:tab pos="6931025" algn="l"/>
              </a:tabLst>
            </a:pPr>
            <a:r>
              <a:rPr sz="3000" b="1" spc="-10" dirty="0">
                <a:latin typeface="Calibri"/>
                <a:cs typeface="Calibri"/>
              </a:rPr>
              <a:t>Statutory</a:t>
            </a:r>
            <a:r>
              <a:rPr sz="3000" b="1" dirty="0">
                <a:latin typeface="Calibri"/>
                <a:cs typeface="Calibri"/>
              </a:rPr>
              <a:t>	</a:t>
            </a:r>
            <a:r>
              <a:rPr sz="3000" b="1" spc="-10" dirty="0">
                <a:latin typeface="Calibri"/>
                <a:cs typeface="Calibri"/>
              </a:rPr>
              <a:t>interpretation</a:t>
            </a:r>
            <a:r>
              <a:rPr sz="3000" b="1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is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the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</a:rPr>
              <a:t>process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by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</a:rPr>
              <a:t>which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1539" y="2021839"/>
            <a:ext cx="585660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50"/>
              </a:lnSpc>
            </a:pPr>
            <a:r>
              <a:rPr sz="3000" dirty="0">
                <a:latin typeface="Calibri"/>
                <a:cs typeface="Calibri"/>
              </a:rPr>
              <a:t>courts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interpret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apply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  <a:hlinkClick r:id="rId2"/>
              </a:rPr>
              <a:t>legislation</a:t>
            </a:r>
            <a:r>
              <a:rPr sz="3000" b="1" spc="-10" dirty="0"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8640" y="2456710"/>
            <a:ext cx="8192770" cy="4610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475"/>
              </a:lnSpc>
              <a:tabLst>
                <a:tab pos="342265" algn="l"/>
                <a:tab pos="2755900" algn="l"/>
                <a:tab pos="3216275" algn="l"/>
                <a:tab pos="4272915" algn="l"/>
                <a:tab pos="6019800" algn="l"/>
                <a:tab pos="7103745" algn="l"/>
                <a:tab pos="7509509" algn="l"/>
              </a:tabLst>
            </a:pPr>
            <a:r>
              <a:rPr sz="4500" spc="-75" baseline="2777" dirty="0">
                <a:latin typeface="Arial MT"/>
                <a:cs typeface="Arial MT"/>
              </a:rPr>
              <a:t>•</a:t>
            </a:r>
            <a:r>
              <a:rPr sz="4500" baseline="2777" dirty="0">
                <a:latin typeface="Arial MT"/>
                <a:cs typeface="Arial MT"/>
              </a:rPr>
              <a:t>	</a:t>
            </a:r>
            <a:r>
              <a:rPr sz="3000" spc="-10" dirty="0">
                <a:latin typeface="Calibri"/>
                <a:cs typeface="Calibri"/>
              </a:rPr>
              <a:t>Interpretation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is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</a:rPr>
              <a:t>often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</a:rPr>
              <a:t>necessary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0" dirty="0">
                <a:latin typeface="Calibri"/>
                <a:cs typeface="Calibri"/>
              </a:rPr>
              <a:t>when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50" dirty="0">
                <a:latin typeface="Calibri"/>
                <a:cs typeface="Calibri"/>
              </a:rPr>
              <a:t>a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0" dirty="0">
                <a:latin typeface="Calibri"/>
                <a:cs typeface="Calibri"/>
              </a:rPr>
              <a:t>case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1539" y="2946400"/>
            <a:ext cx="281432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50"/>
              </a:lnSpc>
            </a:pPr>
            <a:r>
              <a:rPr sz="3000" dirty="0">
                <a:latin typeface="Calibri"/>
                <a:cs typeface="Calibri"/>
              </a:rPr>
              <a:t>involves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  <a:hlinkClick r:id="rId3"/>
              </a:rPr>
              <a:t>statute</a:t>
            </a:r>
            <a:r>
              <a:rPr sz="3000" spc="-10" dirty="0"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8640" y="3383810"/>
            <a:ext cx="133985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315"/>
              </a:lnSpc>
            </a:pPr>
            <a:r>
              <a:rPr sz="3000" spc="-50" dirty="0">
                <a:latin typeface="Arial MT"/>
                <a:cs typeface="Arial MT"/>
              </a:rPr>
              <a:t>•</a:t>
            </a:r>
            <a:endParaRPr sz="30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91539" y="3459479"/>
            <a:ext cx="7855584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50"/>
              </a:lnSpc>
              <a:tabLst>
                <a:tab pos="1071245" algn="l"/>
                <a:tab pos="1541780" algn="l"/>
                <a:tab pos="2624455" algn="l"/>
                <a:tab pos="4399915" algn="l"/>
                <a:tab pos="4970145" algn="l"/>
                <a:tab pos="6816725" algn="l"/>
                <a:tab pos="7338059" algn="l"/>
              </a:tabLst>
            </a:pPr>
            <a:r>
              <a:rPr sz="3000" spc="-10" dirty="0">
                <a:latin typeface="Calibri"/>
                <a:cs typeface="Calibri"/>
              </a:rPr>
              <a:t>there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is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0" dirty="0">
                <a:latin typeface="Calibri"/>
                <a:cs typeface="Calibri"/>
              </a:rPr>
              <a:t>some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  <a:hlinkClick r:id="rId4"/>
              </a:rPr>
              <a:t>ambiguity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or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  <a:hlinkClick r:id="rId5"/>
              </a:rPr>
              <a:t>vagueness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in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the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91539" y="3878579"/>
            <a:ext cx="784733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50"/>
              </a:lnSpc>
            </a:pPr>
            <a:r>
              <a:rPr sz="3000" dirty="0">
                <a:latin typeface="Calibri"/>
                <a:cs typeface="Calibri"/>
              </a:rPr>
              <a:t>words</a:t>
            </a:r>
            <a:r>
              <a:rPr sz="3000" spc="114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1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statute</a:t>
            </a:r>
            <a:r>
              <a:rPr sz="3000" spc="1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that</a:t>
            </a:r>
            <a:r>
              <a:rPr sz="3000" spc="1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must</a:t>
            </a:r>
            <a:r>
              <a:rPr sz="3000" spc="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1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resolved</a:t>
            </a:r>
            <a:r>
              <a:rPr sz="3000" spc="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by</a:t>
            </a:r>
            <a:r>
              <a:rPr sz="3000" spc="11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the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91539" y="4290059"/>
            <a:ext cx="953769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50"/>
              </a:lnSpc>
            </a:pPr>
            <a:r>
              <a:rPr sz="3000" spc="-20" dirty="0">
                <a:latin typeface="Calibri"/>
                <a:cs typeface="Calibri"/>
              </a:rPr>
              <a:t>judge.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8640" y="4718580"/>
            <a:ext cx="133985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315"/>
              </a:lnSpc>
            </a:pPr>
            <a:r>
              <a:rPr sz="3000" spc="-50" dirty="0">
                <a:latin typeface="Arial MT"/>
                <a:cs typeface="Arial MT"/>
              </a:rPr>
              <a:t>•</a:t>
            </a:r>
            <a:endParaRPr sz="30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1539" y="4794250"/>
            <a:ext cx="785495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50"/>
              </a:lnSpc>
              <a:tabLst>
                <a:tab pos="514984" algn="l"/>
                <a:tab pos="2737485" algn="l"/>
                <a:tab pos="4923155" algn="l"/>
                <a:tab pos="5662295" algn="l"/>
                <a:tab pos="7195184" algn="l"/>
              </a:tabLst>
            </a:pPr>
            <a:r>
              <a:rPr sz="3000" spc="-25" dirty="0">
                <a:latin typeface="Calibri"/>
                <a:cs typeface="Calibri"/>
              </a:rPr>
              <a:t>In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dirty="0">
                <a:latin typeface="Calibri"/>
                <a:cs typeface="Calibri"/>
                <a:hlinkClick r:id="rId6"/>
              </a:rPr>
              <a:t>common</a:t>
            </a:r>
            <a:r>
              <a:rPr sz="3000" spc="-85" dirty="0">
                <a:latin typeface="Calibri"/>
                <a:cs typeface="Calibri"/>
                <a:hlinkClick r:id="rId6"/>
              </a:rPr>
              <a:t> </a:t>
            </a:r>
            <a:r>
              <a:rPr sz="3000" spc="-25" dirty="0">
                <a:latin typeface="Calibri"/>
                <a:cs typeface="Calibri"/>
                <a:hlinkClick r:id="rId6"/>
              </a:rPr>
              <a:t>law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</a:rPr>
              <a:t>jurisdictions,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the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  <a:hlinkClick r:id="rId7"/>
              </a:rPr>
              <a:t>judiciary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may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91539" y="5213350"/>
            <a:ext cx="7846059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50"/>
              </a:lnSpc>
              <a:tabLst>
                <a:tab pos="1240155" algn="l"/>
                <a:tab pos="2397760" algn="l"/>
                <a:tab pos="3115310" algn="l"/>
                <a:tab pos="4935220" algn="l"/>
                <a:tab pos="7517765" algn="l"/>
              </a:tabLst>
            </a:pPr>
            <a:r>
              <a:rPr sz="3000" spc="-10" dirty="0">
                <a:latin typeface="Calibri"/>
                <a:cs typeface="Calibri"/>
              </a:rPr>
              <a:t>apply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0" dirty="0">
                <a:latin typeface="Calibri"/>
                <a:cs typeface="Calibri"/>
              </a:rPr>
              <a:t>rules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of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</a:rPr>
              <a:t>statutory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</a:rPr>
              <a:t>interpretation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35" dirty="0">
                <a:latin typeface="Calibri"/>
                <a:cs typeface="Calibri"/>
              </a:rPr>
              <a:t>to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91539" y="5623559"/>
            <a:ext cx="785431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50"/>
              </a:lnSpc>
              <a:tabLst>
                <a:tab pos="1886585" algn="l"/>
                <a:tab pos="3446145" algn="l"/>
                <a:tab pos="4128135" algn="l"/>
                <a:tab pos="4958715" algn="l"/>
                <a:tab pos="6881495" algn="l"/>
                <a:tab pos="7526020" algn="l"/>
              </a:tabLst>
            </a:pPr>
            <a:r>
              <a:rPr sz="3000" spc="-10" dirty="0">
                <a:latin typeface="Calibri"/>
                <a:cs typeface="Calibri"/>
              </a:rPr>
              <a:t>legislation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</a:rPr>
              <a:t>enacted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by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the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  <a:hlinkClick r:id="rId8"/>
              </a:rPr>
              <a:t>legislature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or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35" dirty="0">
                <a:latin typeface="Calibri"/>
                <a:cs typeface="Calibri"/>
              </a:rPr>
              <a:t>to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1539" y="6041390"/>
            <a:ext cx="785050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50"/>
              </a:lnSpc>
              <a:tabLst>
                <a:tab pos="3665854" algn="l"/>
                <a:tab pos="4832350" algn="l"/>
                <a:tab pos="5622290" algn="l"/>
              </a:tabLst>
            </a:pPr>
            <a:r>
              <a:rPr sz="3000" dirty="0">
                <a:latin typeface="Calibri"/>
                <a:cs typeface="Calibri"/>
                <a:hlinkClick r:id="rId9"/>
              </a:rPr>
              <a:t>delegated</a:t>
            </a:r>
            <a:r>
              <a:rPr sz="3000" spc="-45" dirty="0">
                <a:latin typeface="Calibri"/>
                <a:cs typeface="Calibri"/>
                <a:hlinkClick r:id="rId9"/>
              </a:rPr>
              <a:t> </a:t>
            </a:r>
            <a:r>
              <a:rPr sz="3000" spc="-10" dirty="0">
                <a:latin typeface="Calibri"/>
                <a:cs typeface="Calibri"/>
                <a:hlinkClick r:id="rId9"/>
              </a:rPr>
              <a:t>legislation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0" dirty="0">
                <a:latin typeface="Calibri"/>
                <a:cs typeface="Calibri"/>
              </a:rPr>
              <a:t>such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as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</a:rPr>
              <a:t>administrative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91539" y="6459220"/>
            <a:ext cx="300355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50"/>
              </a:lnSpc>
            </a:pPr>
            <a:r>
              <a:rPr sz="3000" dirty="0">
                <a:latin typeface="Calibri"/>
                <a:cs typeface="Calibri"/>
              </a:rPr>
              <a:t>agency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  <a:hlinkClick r:id="rId10"/>
              </a:rPr>
              <a:t>regulations</a:t>
            </a:r>
            <a:r>
              <a:rPr sz="3000" spc="-10" dirty="0"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52527" y="985927"/>
            <a:ext cx="8391525" cy="5874385"/>
            <a:chOff x="452527" y="985927"/>
            <a:chExt cx="8391525" cy="5874385"/>
          </a:xfrm>
        </p:grpSpPr>
        <p:sp>
          <p:nvSpPr>
            <p:cNvPr id="23" name="object 23"/>
            <p:cNvSpPr/>
            <p:nvPr/>
          </p:nvSpPr>
          <p:spPr>
            <a:xfrm>
              <a:off x="455930" y="6624319"/>
              <a:ext cx="8383270" cy="231140"/>
            </a:xfrm>
            <a:custGeom>
              <a:avLst/>
              <a:gdLst/>
              <a:ahLst/>
              <a:cxnLst/>
              <a:rect l="l" t="t" r="r" b="b"/>
              <a:pathLst>
                <a:path w="8383270" h="231140">
                  <a:moveTo>
                    <a:pt x="8383270" y="0"/>
                  </a:moveTo>
                  <a:lnTo>
                    <a:pt x="0" y="0"/>
                  </a:lnTo>
                  <a:lnTo>
                    <a:pt x="0" y="110490"/>
                  </a:lnTo>
                  <a:lnTo>
                    <a:pt x="0" y="120650"/>
                  </a:lnTo>
                  <a:lnTo>
                    <a:pt x="0" y="231140"/>
                  </a:lnTo>
                  <a:lnTo>
                    <a:pt x="8383270" y="231140"/>
                  </a:lnTo>
                  <a:lnTo>
                    <a:pt x="8383270" y="120650"/>
                  </a:lnTo>
                  <a:lnTo>
                    <a:pt x="8383270" y="11049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FE9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55929" y="651256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EE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55929" y="6402069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19"/>
                  </a:lnTo>
                  <a:lnTo>
                    <a:pt x="8383270" y="121919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DE7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5929" y="629158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DE6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5929" y="618109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CE5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55929" y="6070599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BE4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55929" y="5960110"/>
              <a:ext cx="8383270" cy="120650"/>
            </a:xfrm>
            <a:custGeom>
              <a:avLst/>
              <a:gdLst/>
              <a:ahLst/>
              <a:cxnLst/>
              <a:rect l="l" t="t" r="r" b="b"/>
              <a:pathLst>
                <a:path w="8383270" h="120650">
                  <a:moveTo>
                    <a:pt x="8383270" y="0"/>
                  </a:moveTo>
                  <a:lnTo>
                    <a:pt x="0" y="0"/>
                  </a:lnTo>
                  <a:lnTo>
                    <a:pt x="0" y="120649"/>
                  </a:lnTo>
                  <a:lnTo>
                    <a:pt x="8383270" y="120649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AE3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55929" y="5848349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19"/>
                  </a:lnTo>
                  <a:lnTo>
                    <a:pt x="8383270" y="121919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AE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55929" y="573786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19"/>
                  </a:lnTo>
                  <a:lnTo>
                    <a:pt x="8383270" y="121919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9E1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55929" y="5627369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19"/>
                  </a:lnTo>
                  <a:lnTo>
                    <a:pt x="8383270" y="121919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8E0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55929" y="551688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8DF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5929" y="540639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7DE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5929" y="5295899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19"/>
                  </a:lnTo>
                  <a:lnTo>
                    <a:pt x="8383270" y="121919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6DD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55929" y="5185410"/>
              <a:ext cx="8383270" cy="120650"/>
            </a:xfrm>
            <a:custGeom>
              <a:avLst/>
              <a:gdLst/>
              <a:ahLst/>
              <a:cxnLst/>
              <a:rect l="l" t="t" r="r" b="b"/>
              <a:pathLst>
                <a:path w="8383270" h="120650">
                  <a:moveTo>
                    <a:pt x="8383270" y="0"/>
                  </a:moveTo>
                  <a:lnTo>
                    <a:pt x="0" y="0"/>
                  </a:lnTo>
                  <a:lnTo>
                    <a:pt x="0" y="120649"/>
                  </a:lnTo>
                  <a:lnTo>
                    <a:pt x="8383270" y="120649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5D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55929" y="5073649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19"/>
                  </a:lnTo>
                  <a:lnTo>
                    <a:pt x="8383270" y="121919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5D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55929" y="496316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19"/>
                  </a:lnTo>
                  <a:lnTo>
                    <a:pt x="8383270" y="121919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4DA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55929" y="4852669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19"/>
                  </a:lnTo>
                  <a:lnTo>
                    <a:pt x="8383270" y="121919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3D9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55929" y="474218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2D8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5929" y="463169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2D7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55929" y="4521199"/>
              <a:ext cx="8383270" cy="120650"/>
            </a:xfrm>
            <a:custGeom>
              <a:avLst/>
              <a:gdLst/>
              <a:ahLst/>
              <a:cxnLst/>
              <a:rect l="l" t="t" r="r" b="b"/>
              <a:pathLst>
                <a:path w="8383270" h="120650">
                  <a:moveTo>
                    <a:pt x="8383270" y="0"/>
                  </a:moveTo>
                  <a:lnTo>
                    <a:pt x="0" y="0"/>
                  </a:lnTo>
                  <a:lnTo>
                    <a:pt x="0" y="120650"/>
                  </a:lnTo>
                  <a:lnTo>
                    <a:pt x="8383270" y="12065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1D6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5929" y="4410710"/>
              <a:ext cx="8383270" cy="120650"/>
            </a:xfrm>
            <a:custGeom>
              <a:avLst/>
              <a:gdLst/>
              <a:ahLst/>
              <a:cxnLst/>
              <a:rect l="l" t="t" r="r" b="b"/>
              <a:pathLst>
                <a:path w="8383270" h="120650">
                  <a:moveTo>
                    <a:pt x="8383270" y="0"/>
                  </a:moveTo>
                  <a:lnTo>
                    <a:pt x="0" y="0"/>
                  </a:lnTo>
                  <a:lnTo>
                    <a:pt x="0" y="120650"/>
                  </a:lnTo>
                  <a:lnTo>
                    <a:pt x="8383270" y="12065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0D5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55929" y="4298949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19"/>
                  </a:lnTo>
                  <a:lnTo>
                    <a:pt x="8383270" y="121919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E0D4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55929" y="4188459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19"/>
                  </a:lnTo>
                  <a:lnTo>
                    <a:pt x="8383270" y="121919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FD3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55929" y="4077969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19"/>
                  </a:lnTo>
                  <a:lnTo>
                    <a:pt x="8383270" y="121919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ED2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55929" y="396748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DD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55929" y="385699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DD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55929" y="3746500"/>
              <a:ext cx="8383270" cy="120650"/>
            </a:xfrm>
            <a:custGeom>
              <a:avLst/>
              <a:gdLst/>
              <a:ahLst/>
              <a:cxnLst/>
              <a:rect l="l" t="t" r="r" b="b"/>
              <a:pathLst>
                <a:path w="8383270" h="120650">
                  <a:moveTo>
                    <a:pt x="8383270" y="0"/>
                  </a:moveTo>
                  <a:lnTo>
                    <a:pt x="0" y="0"/>
                  </a:lnTo>
                  <a:lnTo>
                    <a:pt x="0" y="120650"/>
                  </a:lnTo>
                  <a:lnTo>
                    <a:pt x="8383270" y="12065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CCF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55929" y="363474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BCE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55929" y="352425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19"/>
                  </a:lnTo>
                  <a:lnTo>
                    <a:pt x="8383270" y="121919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BCD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55929" y="3413759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19"/>
                  </a:lnTo>
                  <a:lnTo>
                    <a:pt x="8383270" y="121919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ACC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55929" y="3303269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19"/>
                  </a:lnTo>
                  <a:lnTo>
                    <a:pt x="8383270" y="121919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9CC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55929" y="319278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20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8CA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55929" y="308229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19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8C9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55929" y="2971800"/>
              <a:ext cx="8383270" cy="120650"/>
            </a:xfrm>
            <a:custGeom>
              <a:avLst/>
              <a:gdLst/>
              <a:ahLst/>
              <a:cxnLst/>
              <a:rect l="l" t="t" r="r" b="b"/>
              <a:pathLst>
                <a:path w="8383270" h="120650">
                  <a:moveTo>
                    <a:pt x="8383270" y="0"/>
                  </a:moveTo>
                  <a:lnTo>
                    <a:pt x="0" y="0"/>
                  </a:lnTo>
                  <a:lnTo>
                    <a:pt x="0" y="120650"/>
                  </a:lnTo>
                  <a:lnTo>
                    <a:pt x="8383270" y="12065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7C8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55929" y="286004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19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6C7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55929" y="274955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19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5C6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55929" y="2639059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19">
                  <a:moveTo>
                    <a:pt x="8383270" y="0"/>
                  </a:moveTo>
                  <a:lnTo>
                    <a:pt x="0" y="0"/>
                  </a:lnTo>
                  <a:lnTo>
                    <a:pt x="0" y="121919"/>
                  </a:lnTo>
                  <a:lnTo>
                    <a:pt x="8383270" y="121919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5C5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55929" y="252857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19">
                  <a:moveTo>
                    <a:pt x="8383270" y="0"/>
                  </a:moveTo>
                  <a:lnTo>
                    <a:pt x="0" y="0"/>
                  </a:lnTo>
                  <a:lnTo>
                    <a:pt x="0" y="121919"/>
                  </a:lnTo>
                  <a:lnTo>
                    <a:pt x="8383270" y="121919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4C4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55929" y="241808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19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3C3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55929" y="2307590"/>
              <a:ext cx="8383270" cy="120650"/>
            </a:xfrm>
            <a:custGeom>
              <a:avLst/>
              <a:gdLst/>
              <a:ahLst/>
              <a:cxnLst/>
              <a:rect l="l" t="t" r="r" b="b"/>
              <a:pathLst>
                <a:path w="8383270" h="120650">
                  <a:moveTo>
                    <a:pt x="8383270" y="0"/>
                  </a:moveTo>
                  <a:lnTo>
                    <a:pt x="0" y="0"/>
                  </a:lnTo>
                  <a:lnTo>
                    <a:pt x="0" y="120650"/>
                  </a:lnTo>
                  <a:lnTo>
                    <a:pt x="8383270" y="12065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3C2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55929" y="219583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19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2C1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55929" y="208534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19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1C0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55929" y="197485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19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0BF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55929" y="186436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19">
                  <a:moveTo>
                    <a:pt x="8383270" y="0"/>
                  </a:moveTo>
                  <a:lnTo>
                    <a:pt x="0" y="0"/>
                  </a:lnTo>
                  <a:lnTo>
                    <a:pt x="0" y="121919"/>
                  </a:lnTo>
                  <a:lnTo>
                    <a:pt x="8383270" y="121919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D0B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55929" y="175387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19">
                  <a:moveTo>
                    <a:pt x="8383270" y="0"/>
                  </a:moveTo>
                  <a:lnTo>
                    <a:pt x="0" y="0"/>
                  </a:lnTo>
                  <a:lnTo>
                    <a:pt x="0" y="121919"/>
                  </a:lnTo>
                  <a:lnTo>
                    <a:pt x="8383270" y="121919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CFBD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55929" y="164338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19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CEBC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55929" y="1532890"/>
              <a:ext cx="8383270" cy="120650"/>
            </a:xfrm>
            <a:custGeom>
              <a:avLst/>
              <a:gdLst/>
              <a:ahLst/>
              <a:cxnLst/>
              <a:rect l="l" t="t" r="r" b="b"/>
              <a:pathLst>
                <a:path w="8383270" h="120650">
                  <a:moveTo>
                    <a:pt x="8383270" y="0"/>
                  </a:moveTo>
                  <a:lnTo>
                    <a:pt x="0" y="0"/>
                  </a:lnTo>
                  <a:lnTo>
                    <a:pt x="0" y="120650"/>
                  </a:lnTo>
                  <a:lnTo>
                    <a:pt x="8383270" y="12065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CEBB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55929" y="142113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19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CDBA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55929" y="131064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19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CCB9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55929" y="120015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19">
                  <a:moveTo>
                    <a:pt x="8383270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8383270" y="121920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CCB8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55929" y="1089660"/>
              <a:ext cx="8383270" cy="121920"/>
            </a:xfrm>
            <a:custGeom>
              <a:avLst/>
              <a:gdLst/>
              <a:ahLst/>
              <a:cxnLst/>
              <a:rect l="l" t="t" r="r" b="b"/>
              <a:pathLst>
                <a:path w="8383270" h="121919">
                  <a:moveTo>
                    <a:pt x="8383270" y="0"/>
                  </a:moveTo>
                  <a:lnTo>
                    <a:pt x="0" y="0"/>
                  </a:lnTo>
                  <a:lnTo>
                    <a:pt x="0" y="121919"/>
                  </a:lnTo>
                  <a:lnTo>
                    <a:pt x="8383270" y="121919"/>
                  </a:lnTo>
                  <a:lnTo>
                    <a:pt x="8383270" y="0"/>
                  </a:lnTo>
                  <a:close/>
                </a:path>
              </a:pathLst>
            </a:custGeom>
            <a:solidFill>
              <a:srgbClr val="CCB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57199" y="991870"/>
              <a:ext cx="8382000" cy="109220"/>
            </a:xfrm>
            <a:custGeom>
              <a:avLst/>
              <a:gdLst/>
              <a:ahLst/>
              <a:cxnLst/>
              <a:rect l="l" t="t" r="r" b="b"/>
              <a:pathLst>
                <a:path w="8382000" h="109219">
                  <a:moveTo>
                    <a:pt x="8382000" y="109220"/>
                  </a:moveTo>
                  <a:lnTo>
                    <a:pt x="0" y="109220"/>
                  </a:lnTo>
                  <a:lnTo>
                    <a:pt x="0" y="0"/>
                  </a:lnTo>
                  <a:lnTo>
                    <a:pt x="8382000" y="0"/>
                  </a:lnTo>
                  <a:lnTo>
                    <a:pt x="8382000" y="109220"/>
                  </a:lnTo>
                  <a:close/>
                </a:path>
              </a:pathLst>
            </a:custGeom>
            <a:solidFill>
              <a:srgbClr val="CAB6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57199" y="990600"/>
              <a:ext cx="8382000" cy="5864860"/>
            </a:xfrm>
            <a:custGeom>
              <a:avLst/>
              <a:gdLst/>
              <a:ahLst/>
              <a:cxnLst/>
              <a:rect l="l" t="t" r="r" b="b"/>
              <a:pathLst>
                <a:path w="8382000" h="5864859">
                  <a:moveTo>
                    <a:pt x="4191000" y="5864860"/>
                  </a:moveTo>
                  <a:lnTo>
                    <a:pt x="0" y="5864860"/>
                  </a:lnTo>
                  <a:lnTo>
                    <a:pt x="0" y="0"/>
                  </a:lnTo>
                  <a:lnTo>
                    <a:pt x="8382000" y="0"/>
                  </a:lnTo>
                  <a:lnTo>
                    <a:pt x="8382000" y="5864860"/>
                  </a:lnTo>
                  <a:lnTo>
                    <a:pt x="4191000" y="5864860"/>
                  </a:lnTo>
                  <a:close/>
                </a:path>
              </a:pathLst>
            </a:custGeom>
            <a:ln w="9344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35940" y="928370"/>
            <a:ext cx="8223884" cy="422021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356235" indent="-343535" algn="just">
              <a:lnSpc>
                <a:spcPct val="100000"/>
              </a:lnSpc>
              <a:spcBef>
                <a:spcPts val="489"/>
              </a:spcBef>
              <a:buFont typeface="Arial MT"/>
              <a:buChar char="•"/>
              <a:tabLst>
                <a:tab pos="356235" algn="l"/>
              </a:tabLst>
            </a:pPr>
            <a:r>
              <a:rPr sz="3000" dirty="0">
                <a:latin typeface="Calibri"/>
                <a:cs typeface="Calibri"/>
              </a:rPr>
              <a:t>Statutes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carefully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drawn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up.</a:t>
            </a:r>
            <a:endParaRPr sz="3000">
              <a:latin typeface="Calibri"/>
              <a:cs typeface="Calibri"/>
            </a:endParaRPr>
          </a:p>
          <a:p>
            <a:pPr marL="355600" marR="8255" indent="-342900" algn="just">
              <a:lnSpc>
                <a:spcPts val="3220"/>
              </a:lnSpc>
              <a:spcBef>
                <a:spcPts val="81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b="1" dirty="0">
                <a:latin typeface="Calibri"/>
                <a:cs typeface="Calibri"/>
              </a:rPr>
              <a:t>Statutory</a:t>
            </a:r>
            <a:r>
              <a:rPr sz="3000" b="1" spc="44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interpretation</a:t>
            </a:r>
            <a:r>
              <a:rPr sz="3000" b="1" spc="4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4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4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process</a:t>
            </a:r>
            <a:r>
              <a:rPr sz="3000" spc="4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by</a:t>
            </a:r>
            <a:r>
              <a:rPr sz="3000" spc="4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which </a:t>
            </a:r>
            <a:r>
              <a:rPr sz="3000" dirty="0">
                <a:latin typeface="Calibri"/>
                <a:cs typeface="Calibri"/>
              </a:rPr>
              <a:t>courts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interpret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apply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legislation</a:t>
            </a:r>
            <a:r>
              <a:rPr sz="3000" b="1" spc="-10" dirty="0"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  <a:p>
            <a:pPr marL="355600" marR="10795" indent="-342900" algn="just">
              <a:lnSpc>
                <a:spcPts val="3229"/>
              </a:lnSpc>
              <a:spcBef>
                <a:spcPts val="82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Interpretation</a:t>
            </a:r>
            <a:r>
              <a:rPr sz="3000" spc="16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17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often</a:t>
            </a:r>
            <a:r>
              <a:rPr sz="3000" spc="17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necessary</a:t>
            </a:r>
            <a:r>
              <a:rPr sz="3000" spc="16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when</a:t>
            </a:r>
            <a:r>
              <a:rPr sz="3000" spc="17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170" dirty="0">
                <a:latin typeface="Calibri"/>
                <a:cs typeface="Calibri"/>
              </a:rPr>
              <a:t>  </a:t>
            </a:r>
            <a:r>
              <a:rPr sz="3000" spc="-20" dirty="0">
                <a:latin typeface="Calibri"/>
                <a:cs typeface="Calibri"/>
              </a:rPr>
              <a:t>case </a:t>
            </a:r>
            <a:r>
              <a:rPr sz="3000" dirty="0">
                <a:latin typeface="Calibri"/>
                <a:cs typeface="Calibri"/>
              </a:rPr>
              <a:t>involves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statute</a:t>
            </a:r>
            <a:r>
              <a:rPr sz="3000" spc="-10" dirty="0"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90800"/>
              </a:lnSpc>
              <a:spcBef>
                <a:spcPts val="725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there</a:t>
            </a:r>
            <a:r>
              <a:rPr sz="3000" spc="21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22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some</a:t>
            </a:r>
            <a:r>
              <a:rPr sz="3000" spc="235" dirty="0">
                <a:latin typeface="Calibri"/>
                <a:cs typeface="Calibri"/>
              </a:rPr>
              <a:t>  </a:t>
            </a:r>
            <a:r>
              <a:rPr sz="3000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ambiguity</a:t>
            </a:r>
            <a:r>
              <a:rPr sz="3000" spc="225" dirty="0">
                <a:solidFill>
                  <a:srgbClr val="0000FF"/>
                </a:solidFill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or</a:t>
            </a:r>
            <a:r>
              <a:rPr sz="3000" spc="225" dirty="0">
                <a:latin typeface="Calibri"/>
                <a:cs typeface="Calibri"/>
              </a:rPr>
              <a:t>  </a:t>
            </a:r>
            <a:r>
              <a:rPr sz="3000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vagueness</a:t>
            </a:r>
            <a:r>
              <a:rPr sz="3000" spc="229" dirty="0">
                <a:solidFill>
                  <a:srgbClr val="0000FF"/>
                </a:solidFill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225" dirty="0">
                <a:latin typeface="Calibri"/>
                <a:cs typeface="Calibri"/>
              </a:rPr>
              <a:t> 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dirty="0">
                <a:latin typeface="Calibri"/>
                <a:cs typeface="Calibri"/>
              </a:rPr>
              <a:t>words</a:t>
            </a:r>
            <a:r>
              <a:rPr sz="3000" spc="114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1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statute</a:t>
            </a:r>
            <a:r>
              <a:rPr sz="3000" spc="1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that</a:t>
            </a:r>
            <a:r>
              <a:rPr sz="3000" spc="1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must</a:t>
            </a:r>
            <a:r>
              <a:rPr sz="3000" spc="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1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resolved</a:t>
            </a:r>
            <a:r>
              <a:rPr sz="3000" spc="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by</a:t>
            </a:r>
            <a:r>
              <a:rPr sz="3000" spc="11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spc="-10" dirty="0">
                <a:latin typeface="Calibri"/>
                <a:cs typeface="Calibri"/>
              </a:rPr>
              <a:t>judge.</a:t>
            </a:r>
            <a:endParaRPr sz="3000">
              <a:latin typeface="Calibri"/>
              <a:cs typeface="Calibri"/>
            </a:endParaRPr>
          </a:p>
          <a:p>
            <a:pPr marL="356235" indent="-343535" algn="just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356235" algn="l"/>
              </a:tabLst>
            </a:pPr>
            <a:r>
              <a:rPr sz="3000" dirty="0">
                <a:latin typeface="Calibri"/>
                <a:cs typeface="Calibri"/>
              </a:rPr>
              <a:t>In</a:t>
            </a:r>
            <a:r>
              <a:rPr sz="3000" spc="150" dirty="0">
                <a:latin typeface="Calibri"/>
                <a:cs typeface="Calibri"/>
              </a:rPr>
              <a:t>  </a:t>
            </a:r>
            <a:r>
              <a:rPr sz="3000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common</a:t>
            </a:r>
            <a:r>
              <a:rPr sz="3000" spc="-30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3000" dirty="0">
                <a:solidFill>
                  <a:srgbClr val="0000FF"/>
                </a:solidFill>
                <a:latin typeface="Calibri"/>
                <a:cs typeface="Calibri"/>
                <a:hlinkClick r:id="rId6"/>
              </a:rPr>
              <a:t>law</a:t>
            </a:r>
            <a:r>
              <a:rPr sz="3000" spc="160" dirty="0">
                <a:solidFill>
                  <a:srgbClr val="0000FF"/>
                </a:solidFill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jurisdictions,</a:t>
            </a:r>
            <a:r>
              <a:rPr sz="3000" spc="14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165" dirty="0">
                <a:latin typeface="Calibri"/>
                <a:cs typeface="Calibri"/>
              </a:rPr>
              <a:t>  </a:t>
            </a:r>
            <a:r>
              <a:rPr sz="3000" dirty="0">
                <a:solidFill>
                  <a:srgbClr val="0000FF"/>
                </a:solidFill>
                <a:latin typeface="Calibri"/>
                <a:cs typeface="Calibri"/>
                <a:hlinkClick r:id="rId7"/>
              </a:rPr>
              <a:t>judiciary</a:t>
            </a:r>
            <a:r>
              <a:rPr sz="3000" spc="150" dirty="0">
                <a:solidFill>
                  <a:srgbClr val="0000FF"/>
                </a:solidFill>
                <a:latin typeface="Calibri"/>
                <a:cs typeface="Calibri"/>
              </a:rPr>
              <a:t>  </a:t>
            </a:r>
            <a:r>
              <a:rPr sz="3000" spc="-25" dirty="0">
                <a:latin typeface="Calibri"/>
                <a:cs typeface="Calibri"/>
              </a:rPr>
              <a:t>may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878839" y="5495290"/>
            <a:ext cx="72409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9285" algn="l"/>
                <a:tab pos="3458845" algn="l"/>
                <a:tab pos="4140835" algn="l"/>
                <a:tab pos="4971415" algn="l"/>
                <a:tab pos="6894195" algn="l"/>
              </a:tabLst>
            </a:pPr>
            <a:r>
              <a:rPr sz="3000" spc="-10" dirty="0">
                <a:latin typeface="Calibri"/>
                <a:cs typeface="Calibri"/>
              </a:rPr>
              <a:t>legislation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</a:rPr>
              <a:t>enacted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by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the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solidFill>
                  <a:srgbClr val="0000FF"/>
                </a:solidFill>
                <a:latin typeface="Calibri"/>
                <a:cs typeface="Calibri"/>
                <a:hlinkClick r:id="rId8"/>
              </a:rPr>
              <a:t>legislature</a:t>
            </a:r>
            <a:r>
              <a:rPr sz="3000" dirty="0">
                <a:solidFill>
                  <a:srgbClr val="0000FF"/>
                </a:solidFill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or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78839" y="5085079"/>
            <a:ext cx="7879715" cy="892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2700" algn="r">
              <a:lnSpc>
                <a:spcPts val="3415"/>
              </a:lnSpc>
              <a:spcBef>
                <a:spcPts val="100"/>
              </a:spcBef>
              <a:tabLst>
                <a:tab pos="1240155" algn="l"/>
                <a:tab pos="2397760" algn="l"/>
                <a:tab pos="3115310" algn="l"/>
                <a:tab pos="4935220" algn="l"/>
                <a:tab pos="7517765" algn="l"/>
              </a:tabLst>
            </a:pPr>
            <a:r>
              <a:rPr sz="3000" spc="-10" dirty="0">
                <a:latin typeface="Calibri"/>
                <a:cs typeface="Calibri"/>
              </a:rPr>
              <a:t>apply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0" dirty="0">
                <a:latin typeface="Calibri"/>
                <a:cs typeface="Calibri"/>
              </a:rPr>
              <a:t>rules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of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</a:rPr>
              <a:t>statutory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10" dirty="0">
                <a:latin typeface="Calibri"/>
                <a:cs typeface="Calibri"/>
              </a:rPr>
              <a:t>interpretation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to</a:t>
            </a:r>
            <a:endParaRPr sz="3000">
              <a:latin typeface="Calibri"/>
              <a:cs typeface="Calibri"/>
            </a:endParaRPr>
          </a:p>
          <a:p>
            <a:pPr marR="5080" algn="r">
              <a:lnSpc>
                <a:spcPts val="3415"/>
              </a:lnSpc>
            </a:pPr>
            <a:r>
              <a:rPr sz="3000" spc="-25" dirty="0">
                <a:latin typeface="Calibri"/>
                <a:cs typeface="Calibri"/>
              </a:rPr>
              <a:t>to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78839" y="5913120"/>
            <a:ext cx="5189855" cy="90043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 marR="5080">
              <a:lnSpc>
                <a:spcPts val="3290"/>
              </a:lnSpc>
              <a:spcBef>
                <a:spcPts val="465"/>
              </a:spcBef>
              <a:tabLst>
                <a:tab pos="3678554" algn="l"/>
                <a:tab pos="4845050" algn="l"/>
              </a:tabLst>
            </a:pPr>
            <a:r>
              <a:rPr sz="3000" dirty="0">
                <a:solidFill>
                  <a:srgbClr val="0000FF"/>
                </a:solidFill>
                <a:latin typeface="Calibri"/>
                <a:cs typeface="Calibri"/>
                <a:hlinkClick r:id="rId9"/>
              </a:rPr>
              <a:t>delegated</a:t>
            </a:r>
            <a:r>
              <a:rPr sz="3000" spc="-45" dirty="0">
                <a:solidFill>
                  <a:srgbClr val="0000FF"/>
                </a:solidFill>
                <a:latin typeface="Calibri"/>
                <a:cs typeface="Calibri"/>
                <a:hlinkClick r:id="rId9"/>
              </a:rPr>
              <a:t> </a:t>
            </a:r>
            <a:r>
              <a:rPr sz="3000" spc="-10" dirty="0">
                <a:solidFill>
                  <a:srgbClr val="0000FF"/>
                </a:solidFill>
                <a:latin typeface="Calibri"/>
                <a:cs typeface="Calibri"/>
                <a:hlinkClick r:id="rId9"/>
              </a:rPr>
              <a:t>legislation</a:t>
            </a:r>
            <a:r>
              <a:rPr sz="3000" dirty="0">
                <a:solidFill>
                  <a:srgbClr val="0000FF"/>
                </a:solidFill>
                <a:latin typeface="Calibri"/>
                <a:cs typeface="Calibri"/>
              </a:rPr>
              <a:t>	</a:t>
            </a:r>
            <a:r>
              <a:rPr sz="3000" spc="-20" dirty="0">
                <a:latin typeface="Calibri"/>
                <a:cs typeface="Calibri"/>
              </a:rPr>
              <a:t>such</a:t>
            </a:r>
            <a:r>
              <a:rPr sz="3000" dirty="0">
                <a:latin typeface="Calibri"/>
                <a:cs typeface="Calibri"/>
              </a:rPr>
              <a:t>	</a:t>
            </a:r>
            <a:r>
              <a:rPr sz="3000" spc="-25" dirty="0">
                <a:latin typeface="Calibri"/>
                <a:cs typeface="Calibri"/>
              </a:rPr>
              <a:t>as </a:t>
            </a:r>
            <a:r>
              <a:rPr sz="3000" dirty="0">
                <a:latin typeface="Calibri"/>
                <a:cs typeface="Calibri"/>
              </a:rPr>
              <a:t>agency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solidFill>
                  <a:srgbClr val="0000FF"/>
                </a:solidFill>
                <a:latin typeface="Calibri"/>
                <a:cs typeface="Calibri"/>
                <a:hlinkClick r:id="rId10"/>
              </a:rPr>
              <a:t>regulations</a:t>
            </a:r>
            <a:r>
              <a:rPr sz="3000" spc="-10" dirty="0"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6501391" y="5754370"/>
            <a:ext cx="2252980" cy="887730"/>
          </a:xfrm>
          <a:prstGeom prst="rect">
            <a:avLst/>
          </a:prstGeom>
        </p:spPr>
        <p:txBody>
          <a:bodyPr vert="horz" wrap="square" lIns="0" tIns="1714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0"/>
              </a:spcBef>
            </a:pPr>
            <a:r>
              <a:rPr sz="3000" spc="-10" dirty="0">
                <a:latin typeface="Calibri"/>
                <a:cs typeface="Calibri"/>
              </a:rPr>
              <a:t>administrative</a:t>
            </a:r>
            <a:endParaRPr sz="3000">
              <a:latin typeface="Calibri"/>
              <a:cs typeface="Calibri"/>
            </a:endParaRPr>
          </a:p>
          <a:p>
            <a:pPr marR="149860" algn="r">
              <a:lnSpc>
                <a:spcPct val="100000"/>
              </a:lnSpc>
              <a:spcBef>
                <a:spcPts val="5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83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84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236220"/>
            <a:ext cx="8018145" cy="579374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b="1" spc="-10" dirty="0">
                <a:latin typeface="Calibri"/>
                <a:cs typeface="Calibri"/>
              </a:rPr>
              <a:t>Meaning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Words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imperfect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symbols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communicate </a:t>
            </a:r>
            <a:r>
              <a:rPr sz="3200" dirty="0">
                <a:latin typeface="Calibri"/>
                <a:cs typeface="Calibri"/>
              </a:rPr>
              <a:t>intent.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They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ambiguous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change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in </a:t>
            </a:r>
            <a:r>
              <a:rPr sz="3200" dirty="0">
                <a:latin typeface="Calibri"/>
                <a:cs typeface="Calibri"/>
              </a:rPr>
              <a:t>meaning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over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time.</a:t>
            </a:r>
            <a:endParaRPr sz="3200">
              <a:latin typeface="Calibri"/>
              <a:cs typeface="Calibri"/>
            </a:endParaRPr>
          </a:p>
          <a:p>
            <a:pPr marL="355600" marR="62865" indent="-342900" algn="just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Unforeseen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situations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inevitable,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new </a:t>
            </a:r>
            <a:r>
              <a:rPr sz="3200" dirty="0">
                <a:latin typeface="Calibri"/>
                <a:cs typeface="Calibri"/>
              </a:rPr>
              <a:t>technologies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cultures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make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application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existing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difficult.</a:t>
            </a:r>
            <a:endParaRPr sz="3200">
              <a:latin typeface="Calibri"/>
              <a:cs typeface="Calibri"/>
            </a:endParaRPr>
          </a:p>
          <a:p>
            <a:pPr marL="355600" marR="65405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Uncertainties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may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added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statute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in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course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enactment,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such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need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for </a:t>
            </a:r>
            <a:r>
              <a:rPr sz="3200" dirty="0">
                <a:latin typeface="Calibri"/>
                <a:cs typeface="Calibri"/>
              </a:rPr>
              <a:t>compromise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catering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special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ts val="3829"/>
              </a:lnSpc>
            </a:pPr>
            <a:r>
              <a:rPr sz="320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interest</a:t>
            </a:r>
            <a:r>
              <a:rPr sz="3200" spc="-12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3200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groups</a:t>
            </a:r>
            <a:r>
              <a:rPr sz="3200" spc="-10" dirty="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85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313690"/>
            <a:ext cx="7926705" cy="571119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3200" spc="-10" dirty="0">
                <a:latin typeface="Calibri"/>
                <a:cs typeface="Calibri"/>
              </a:rPr>
              <a:t>Interpretation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b="1" u="sng" spc="-1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two</a:t>
            </a:r>
            <a:r>
              <a:rPr sz="3200" b="1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kinds</a:t>
            </a:r>
            <a:endParaRPr sz="3200">
              <a:latin typeface="Calibri"/>
              <a:cs typeface="Calibri"/>
            </a:endParaRPr>
          </a:p>
          <a:p>
            <a:pPr marL="354330" marR="344170" indent="-341630">
              <a:lnSpc>
                <a:spcPct val="100000"/>
              </a:lnSpc>
              <a:spcBef>
                <a:spcPts val="790"/>
              </a:spcBef>
              <a:buAutoNum type="arabicPeriod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Literal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intrepretation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(grammatical);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literal 	</a:t>
            </a:r>
            <a:r>
              <a:rPr sz="3200" dirty="0">
                <a:latin typeface="Calibri"/>
                <a:cs typeface="Calibri"/>
              </a:rPr>
              <a:t>construction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law.</a:t>
            </a:r>
            <a:endParaRPr sz="3200">
              <a:latin typeface="Calibri"/>
              <a:cs typeface="Calibri"/>
            </a:endParaRPr>
          </a:p>
          <a:p>
            <a:pPr marL="561340">
              <a:lnSpc>
                <a:spcPct val="100000"/>
              </a:lnSpc>
              <a:spcBef>
                <a:spcPts val="800"/>
              </a:spcBef>
            </a:pPr>
            <a:r>
              <a:rPr sz="3200" dirty="0">
                <a:latin typeface="Calibri"/>
                <a:cs typeface="Calibri"/>
              </a:rPr>
              <a:t>Reasonable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manner,</a:t>
            </a:r>
            <a:endParaRPr sz="3200">
              <a:latin typeface="Calibri"/>
              <a:cs typeface="Calibri"/>
            </a:endParaRPr>
          </a:p>
          <a:p>
            <a:pPr marL="410209" indent="-397510">
              <a:lnSpc>
                <a:spcPct val="100000"/>
              </a:lnSpc>
              <a:spcBef>
                <a:spcPts val="800"/>
              </a:spcBef>
              <a:buAutoNum type="arabicPeriod" startAt="2"/>
              <a:tabLst>
                <a:tab pos="410209" algn="l"/>
              </a:tabLst>
            </a:pPr>
            <a:r>
              <a:rPr sz="3200" dirty="0">
                <a:latin typeface="Calibri"/>
                <a:cs typeface="Calibri"/>
              </a:rPr>
              <a:t>Functional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interpretation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(logical)</a:t>
            </a:r>
            <a:endParaRPr sz="3200">
              <a:latin typeface="Calibri"/>
              <a:cs typeface="Calibri"/>
            </a:endParaRPr>
          </a:p>
          <a:p>
            <a:pPr marL="354965" lvl="1" indent="-342265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b="1" dirty="0">
                <a:latin typeface="Calibri"/>
                <a:cs typeface="Calibri"/>
              </a:rPr>
              <a:t>Conflicts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between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sources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law</a:t>
            </a:r>
            <a:endParaRPr sz="3200">
              <a:latin typeface="Calibri"/>
              <a:cs typeface="Calibri"/>
            </a:endParaRPr>
          </a:p>
          <a:p>
            <a:pPr marL="354965" lvl="1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b="1" dirty="0">
                <a:latin typeface="Calibri"/>
                <a:cs typeface="Calibri"/>
              </a:rPr>
              <a:t>Internal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external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consistency</a:t>
            </a:r>
            <a:endParaRPr sz="3200">
              <a:latin typeface="Calibri"/>
              <a:cs typeface="Calibri"/>
            </a:endParaRPr>
          </a:p>
          <a:p>
            <a:pPr marL="354965" lvl="1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b="1" dirty="0">
                <a:latin typeface="Calibri"/>
                <a:cs typeface="Calibri"/>
              </a:rPr>
              <a:t>Statements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legislature</a:t>
            </a:r>
            <a:endParaRPr sz="3200">
              <a:latin typeface="Calibri"/>
              <a:cs typeface="Calibri"/>
            </a:endParaRPr>
          </a:p>
          <a:p>
            <a:pPr marL="355600" marR="5080" lvl="1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Ejusdem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generis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("of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same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kinds,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class,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or </a:t>
            </a:r>
            <a:r>
              <a:rPr sz="3200" dirty="0">
                <a:latin typeface="Calibri"/>
                <a:cs typeface="Calibri"/>
              </a:rPr>
              <a:t>nature")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,motor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bikes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etc…..(vehical)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1169" y="4516272"/>
            <a:ext cx="2992120" cy="0"/>
          </a:xfrm>
          <a:custGeom>
            <a:avLst/>
            <a:gdLst/>
            <a:ahLst/>
            <a:cxnLst/>
            <a:rect l="l" t="t" r="r" b="b"/>
            <a:pathLst>
              <a:path w="2992120">
                <a:moveTo>
                  <a:pt x="0" y="0"/>
                </a:moveTo>
                <a:lnTo>
                  <a:pt x="2992002" y="0"/>
                </a:lnTo>
              </a:path>
            </a:pathLst>
          </a:custGeom>
          <a:ln w="27228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8469" y="1153160"/>
            <a:ext cx="6903720" cy="355727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Strict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Equitable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interpretation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Restrictive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Extensive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Interpretation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Logical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Interpretation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Historical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interpretation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Equity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statute</a:t>
            </a:r>
            <a:endParaRPr sz="3200">
              <a:latin typeface="Calibri"/>
              <a:cs typeface="Calibri"/>
            </a:endParaRPr>
          </a:p>
          <a:p>
            <a:pPr marL="3004185">
              <a:lnSpc>
                <a:spcPct val="100000"/>
              </a:lnSpc>
              <a:spcBef>
                <a:spcPts val="790"/>
              </a:spcBef>
            </a:pPr>
            <a:r>
              <a:rPr sz="3200" spc="-10" dirty="0">
                <a:latin typeface="Calibri"/>
                <a:cs typeface="Calibri"/>
              </a:rPr>
              <a:t>************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93444" y="4516272"/>
            <a:ext cx="2118995" cy="0"/>
          </a:xfrm>
          <a:custGeom>
            <a:avLst/>
            <a:gdLst/>
            <a:ahLst/>
            <a:cxnLst/>
            <a:rect l="l" t="t" r="r" b="b"/>
            <a:pathLst>
              <a:path w="2118995">
                <a:moveTo>
                  <a:pt x="0" y="0"/>
                </a:moveTo>
                <a:lnTo>
                  <a:pt x="2118969" y="0"/>
                </a:lnTo>
              </a:path>
            </a:pathLst>
          </a:custGeom>
          <a:ln w="27228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86</a:t>
            </a:fld>
            <a:endParaRPr spc="-25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87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64589" y="497840"/>
            <a:ext cx="680465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PUBLIC</a:t>
            </a:r>
            <a:r>
              <a:rPr sz="4400" spc="-55" dirty="0"/>
              <a:t> </a:t>
            </a:r>
            <a:r>
              <a:rPr sz="4400" dirty="0"/>
              <a:t>INTEREST</a:t>
            </a:r>
            <a:r>
              <a:rPr sz="4400" spc="-40" dirty="0"/>
              <a:t> </a:t>
            </a:r>
            <a:r>
              <a:rPr sz="4400" spc="-10" dirty="0"/>
              <a:t>LITIGATION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23240" y="1531620"/>
            <a:ext cx="7934959" cy="433197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67665" indent="-342265">
              <a:lnSpc>
                <a:spcPct val="100000"/>
              </a:lnSpc>
              <a:spcBef>
                <a:spcPts val="900"/>
              </a:spcBef>
              <a:buFont typeface="Arial MT"/>
              <a:buChar char="•"/>
              <a:tabLst>
                <a:tab pos="367665" algn="l"/>
              </a:tabLst>
            </a:pPr>
            <a:r>
              <a:rPr sz="3200" b="1" spc="-10" dirty="0">
                <a:latin typeface="Calibri"/>
                <a:cs typeface="Calibri"/>
              </a:rPr>
              <a:t>Introduction</a:t>
            </a:r>
            <a:endParaRPr sz="3200">
              <a:latin typeface="Calibri"/>
              <a:cs typeface="Calibri"/>
            </a:endParaRPr>
          </a:p>
          <a:p>
            <a:pPr marL="25400" marR="148590" indent="342265">
              <a:lnSpc>
                <a:spcPct val="120800"/>
              </a:lnSpc>
              <a:buFont typeface="Arial MT"/>
              <a:buChar char="•"/>
              <a:tabLst>
                <a:tab pos="367665" algn="l"/>
              </a:tabLst>
            </a:pPr>
            <a:r>
              <a:rPr sz="3200" b="1" dirty="0">
                <a:latin typeface="Calibri"/>
                <a:cs typeface="Calibri"/>
              </a:rPr>
              <a:t>Legal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history</a:t>
            </a:r>
            <a:r>
              <a:rPr sz="3200" spc="-10" dirty="0">
                <a:latin typeface="Calibri"/>
                <a:cs typeface="Calibri"/>
              </a:rPr>
              <a:t>—</a:t>
            </a:r>
            <a:r>
              <a:rPr sz="3200" dirty="0">
                <a:latin typeface="Calibri"/>
                <a:cs typeface="Calibri"/>
              </a:rPr>
              <a:t>emergency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provision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1975-77 </a:t>
            </a:r>
            <a:r>
              <a:rPr sz="3200" dirty="0">
                <a:latin typeface="Calibri"/>
                <a:cs typeface="Calibri"/>
              </a:rPr>
              <a:t>U.S.A.–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prior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1980-</a:t>
            </a:r>
            <a:r>
              <a:rPr sz="3200" spc="-10" dirty="0">
                <a:latin typeface="Calibri"/>
                <a:cs typeface="Calibri"/>
              </a:rPr>
              <a:t>--</a:t>
            </a:r>
            <a:r>
              <a:rPr sz="3200" spc="-110" dirty="0">
                <a:latin typeface="Calibri"/>
                <a:cs typeface="Calibri"/>
              </a:rPr>
              <a:t>1</a:t>
            </a:r>
            <a:r>
              <a:rPr sz="2775" spc="-165" baseline="28528" dirty="0">
                <a:latin typeface="Calibri"/>
                <a:cs typeface="Calibri"/>
              </a:rPr>
              <a:t>st</a:t>
            </a:r>
            <a:r>
              <a:rPr sz="2775" spc="330" baseline="28528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reported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case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PIL</a:t>
            </a:r>
            <a:endParaRPr sz="3200">
              <a:latin typeface="Calibri"/>
              <a:cs typeface="Calibri"/>
            </a:endParaRPr>
          </a:p>
          <a:p>
            <a:pPr marL="368300">
              <a:lnSpc>
                <a:spcPts val="3829"/>
              </a:lnSpc>
            </a:pPr>
            <a:r>
              <a:rPr sz="3200" spc="-30" dirty="0">
                <a:latin typeface="Calibri"/>
                <a:cs typeface="Calibri"/>
              </a:rPr>
              <a:t>1979—</a:t>
            </a:r>
            <a:r>
              <a:rPr sz="3200" dirty="0">
                <a:latin typeface="Calibri"/>
                <a:cs typeface="Calibri"/>
              </a:rPr>
              <a:t>Husainara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Khatoon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V.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state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Bihar.-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50" dirty="0">
                <a:latin typeface="Calibri"/>
                <a:cs typeface="Calibri"/>
              </a:rPr>
              <a:t>-</a:t>
            </a:r>
            <a:endParaRPr sz="3200">
              <a:latin typeface="Calibri"/>
              <a:cs typeface="Calibri"/>
            </a:endParaRPr>
          </a:p>
          <a:p>
            <a:pPr marL="368300">
              <a:lnSpc>
                <a:spcPct val="100000"/>
              </a:lnSpc>
            </a:pPr>
            <a:r>
              <a:rPr sz="3200" dirty="0">
                <a:latin typeface="Calibri"/>
                <a:cs typeface="Calibri"/>
              </a:rPr>
              <a:t>S.P.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Gupta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V.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U.O.I-</a:t>
            </a:r>
            <a:r>
              <a:rPr sz="3200" spc="-10" dirty="0">
                <a:latin typeface="Calibri"/>
                <a:cs typeface="Calibri"/>
              </a:rPr>
              <a:t>-</a:t>
            </a:r>
            <a:r>
              <a:rPr sz="3200" dirty="0">
                <a:latin typeface="Calibri"/>
                <a:cs typeface="Calibri"/>
              </a:rPr>
              <a:t>-1981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case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Anil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Yadav</a:t>
            </a:r>
            <a:endParaRPr sz="3200">
              <a:latin typeface="Calibri"/>
              <a:cs typeface="Calibri"/>
            </a:endParaRPr>
          </a:p>
          <a:p>
            <a:pPr marL="368300">
              <a:lnSpc>
                <a:spcPct val="100000"/>
              </a:lnSpc>
            </a:pPr>
            <a:r>
              <a:rPr sz="3200" dirty="0">
                <a:latin typeface="Calibri"/>
                <a:cs typeface="Calibri"/>
              </a:rPr>
              <a:t>V.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State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Bihar</a:t>
            </a:r>
            <a:endParaRPr sz="3200">
              <a:latin typeface="Calibri"/>
              <a:cs typeface="Calibri"/>
            </a:endParaRPr>
          </a:p>
          <a:p>
            <a:pPr marL="368300" marR="917575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68300" algn="l"/>
              </a:tabLst>
            </a:pPr>
            <a:r>
              <a:rPr sz="3200" b="1" dirty="0">
                <a:latin typeface="Calibri"/>
                <a:cs typeface="Calibri"/>
              </a:rPr>
              <a:t>Meaning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–a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legal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action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-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10" dirty="0">
                <a:latin typeface="Calibri"/>
                <a:cs typeface="Calibri"/>
              </a:rPr>
              <a:t>-</a:t>
            </a:r>
            <a:r>
              <a:rPr sz="3200" dirty="0">
                <a:latin typeface="Calibri"/>
                <a:cs typeface="Calibri"/>
              </a:rPr>
              <a:t>relates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public </a:t>
            </a:r>
            <a:r>
              <a:rPr sz="3200" dirty="0">
                <a:latin typeface="Calibri"/>
                <a:cs typeface="Calibri"/>
              </a:rPr>
              <a:t>interest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general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interest.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88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414020"/>
            <a:ext cx="7995920" cy="561086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55600" marR="71120" indent="-342900">
              <a:lnSpc>
                <a:spcPts val="3829"/>
              </a:lnSpc>
              <a:spcBef>
                <a:spcPts val="23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People’s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union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Democratic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Rights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V.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union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India.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Rule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Law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Concept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PIL--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10" dirty="0">
                <a:latin typeface="Calibri"/>
                <a:cs typeface="Calibri"/>
              </a:rPr>
              <a:t>-</a:t>
            </a:r>
            <a:r>
              <a:rPr sz="3200" dirty="0">
                <a:latin typeface="Calibri"/>
                <a:cs typeface="Calibri"/>
              </a:rPr>
              <a:t>Article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32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&amp;226.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Writ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jurisdiction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under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above</a:t>
            </a:r>
            <a:r>
              <a:rPr sz="3200" b="1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Articles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Explain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five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types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writs</a:t>
            </a:r>
            <a:endParaRPr sz="3200">
              <a:latin typeface="Calibri"/>
              <a:cs typeface="Calibri"/>
            </a:endParaRPr>
          </a:p>
          <a:p>
            <a:pPr marL="12700" marR="5080" indent="342265">
              <a:lnSpc>
                <a:spcPct val="120800"/>
              </a:lnSpc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Subjects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PIL-</a:t>
            </a:r>
            <a:r>
              <a:rPr sz="3200" dirty="0">
                <a:latin typeface="Calibri"/>
                <a:cs typeface="Calibri"/>
              </a:rPr>
              <a:t>public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interest,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labour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matters, </a:t>
            </a:r>
            <a:r>
              <a:rPr sz="3200" dirty="0">
                <a:latin typeface="Calibri"/>
                <a:cs typeface="Calibri"/>
              </a:rPr>
              <a:t>matters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neglected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children</a:t>
            </a:r>
            <a:endParaRPr sz="3200">
              <a:latin typeface="Calibri"/>
              <a:cs typeface="Calibri"/>
            </a:endParaRPr>
          </a:p>
          <a:p>
            <a:pPr marL="355600" marR="1467485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Procedure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filing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PIL-</a:t>
            </a:r>
            <a:r>
              <a:rPr sz="3200" dirty="0">
                <a:latin typeface="Calibri"/>
                <a:cs typeface="Calibri"/>
              </a:rPr>
              <a:t>a)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filing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b)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procedure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8640" y="4575962"/>
            <a:ext cx="2368550" cy="0"/>
          </a:xfrm>
          <a:custGeom>
            <a:avLst/>
            <a:gdLst/>
            <a:ahLst/>
            <a:cxnLst/>
            <a:rect l="l" t="t" r="r" b="b"/>
            <a:pathLst>
              <a:path w="2368550">
                <a:moveTo>
                  <a:pt x="0" y="0"/>
                </a:moveTo>
                <a:lnTo>
                  <a:pt x="2368499" y="0"/>
                </a:lnTo>
              </a:path>
            </a:pathLst>
          </a:custGeom>
          <a:ln w="27228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236220"/>
            <a:ext cx="7773034" cy="453390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Against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whom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PIL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filed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Aspects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PIL-</a:t>
            </a:r>
            <a:r>
              <a:rPr sz="3200" dirty="0">
                <a:latin typeface="Calibri"/>
                <a:cs typeface="Calibri"/>
              </a:rPr>
              <a:t>a)remedial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nature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b) </a:t>
            </a:r>
            <a:r>
              <a:rPr sz="3200" dirty="0">
                <a:latin typeface="Calibri"/>
                <a:cs typeface="Calibri"/>
              </a:rPr>
              <a:t>representative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standing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c)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citizen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standing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d) non-</a:t>
            </a:r>
            <a:r>
              <a:rPr sz="3200" dirty="0">
                <a:latin typeface="Calibri"/>
                <a:cs typeface="Calibri"/>
              </a:rPr>
              <a:t>adversarial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litigation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Recent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development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significant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part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judicial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process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Conclusion</a:t>
            </a:r>
            <a:endParaRPr sz="3200">
              <a:latin typeface="Calibri"/>
              <a:cs typeface="Calibri"/>
            </a:endParaRPr>
          </a:p>
          <a:p>
            <a:pPr marL="2381885">
              <a:lnSpc>
                <a:spcPct val="100000"/>
              </a:lnSpc>
              <a:spcBef>
                <a:spcPts val="790"/>
              </a:spcBef>
            </a:pPr>
            <a:r>
              <a:rPr sz="3200" spc="-10" dirty="0">
                <a:latin typeface="Calibri"/>
                <a:cs typeface="Calibri"/>
              </a:rPr>
              <a:t>*******************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764528" y="4575962"/>
            <a:ext cx="1745614" cy="0"/>
          </a:xfrm>
          <a:custGeom>
            <a:avLst/>
            <a:gdLst/>
            <a:ahLst/>
            <a:cxnLst/>
            <a:rect l="l" t="t" r="r" b="b"/>
            <a:pathLst>
              <a:path w="1745615">
                <a:moveTo>
                  <a:pt x="0" y="0"/>
                </a:moveTo>
                <a:lnTo>
                  <a:pt x="1745081" y="0"/>
                </a:lnTo>
              </a:path>
            </a:pathLst>
          </a:custGeom>
          <a:ln w="27228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89</a:t>
            </a:fld>
            <a:endParaRPr spc="-25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0950" y="314959"/>
            <a:ext cx="4100829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JUDICIAL</a:t>
            </a:r>
            <a:r>
              <a:rPr spc="-110" dirty="0"/>
              <a:t> </a:t>
            </a:r>
            <a:r>
              <a:rPr spc="-10" dirty="0"/>
              <a:t>ACTIVISM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2437" y="1158557"/>
            <a:ext cx="8239125" cy="4993005"/>
            <a:chOff x="452437" y="1158557"/>
            <a:chExt cx="8239125" cy="4993005"/>
          </a:xfrm>
        </p:grpSpPr>
        <p:sp>
          <p:nvSpPr>
            <p:cNvPr id="4" name="object 4"/>
            <p:cNvSpPr/>
            <p:nvPr/>
          </p:nvSpPr>
          <p:spPr>
            <a:xfrm>
              <a:off x="457200" y="6126479"/>
              <a:ext cx="8229600" cy="20320"/>
            </a:xfrm>
            <a:custGeom>
              <a:avLst/>
              <a:gdLst/>
              <a:ahLst/>
              <a:cxnLst/>
              <a:rect l="l" t="t" r="r" b="b"/>
              <a:pathLst>
                <a:path w="8229600" h="20320">
                  <a:moveTo>
                    <a:pt x="8229600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8229600" y="2032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000000">
                <a:alpha val="3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200" y="1163319"/>
              <a:ext cx="8229600" cy="4983480"/>
            </a:xfrm>
            <a:custGeom>
              <a:avLst/>
              <a:gdLst/>
              <a:ahLst/>
              <a:cxnLst/>
              <a:rect l="l" t="t" r="r" b="b"/>
              <a:pathLst>
                <a:path w="8229600" h="4983480">
                  <a:moveTo>
                    <a:pt x="4114800" y="4983480"/>
                  </a:moveTo>
                  <a:lnTo>
                    <a:pt x="0" y="4983480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4983480"/>
                  </a:lnTo>
                  <a:lnTo>
                    <a:pt x="4114800" y="498348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235960" y="1310639"/>
            <a:ext cx="2669540" cy="406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40"/>
              </a:lnSpc>
            </a:pPr>
            <a:r>
              <a:rPr sz="3200" b="1" spc="-10" dirty="0">
                <a:latin typeface="Calibri"/>
                <a:cs typeface="Calibri"/>
              </a:rPr>
              <a:t>INTRODUCTION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8640" y="1815226"/>
            <a:ext cx="142875" cy="454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35"/>
              </a:lnSpc>
            </a:pPr>
            <a:r>
              <a:rPr sz="3200" spc="-50" dirty="0">
                <a:latin typeface="Arial MT"/>
                <a:cs typeface="Arial MT"/>
              </a:rPr>
              <a:t>•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1539" y="1899920"/>
            <a:ext cx="6378575" cy="406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40"/>
              </a:lnSpc>
            </a:pPr>
            <a:r>
              <a:rPr sz="3200" dirty="0">
                <a:latin typeface="Calibri"/>
                <a:cs typeface="Calibri"/>
              </a:rPr>
              <a:t>Judicial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discretion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cannot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guided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by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1539" y="2386329"/>
            <a:ext cx="1975485" cy="406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40"/>
              </a:lnSpc>
            </a:pPr>
            <a:r>
              <a:rPr sz="3200" spc="-10" dirty="0">
                <a:latin typeface="Calibri"/>
                <a:cs typeface="Calibri"/>
              </a:rPr>
              <a:t>expediency.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8640" y="2890916"/>
            <a:ext cx="142875" cy="454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35"/>
              </a:lnSpc>
            </a:pPr>
            <a:r>
              <a:rPr sz="3200" spc="-50" dirty="0">
                <a:latin typeface="Arial MT"/>
                <a:cs typeface="Arial MT"/>
              </a:rPr>
              <a:t>•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1539" y="2975610"/>
            <a:ext cx="6398260" cy="406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40"/>
              </a:lnSpc>
            </a:pPr>
            <a:r>
              <a:rPr sz="3200" dirty="0">
                <a:latin typeface="Calibri"/>
                <a:cs typeface="Calibri"/>
              </a:rPr>
              <a:t>Courts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free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from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statutory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law.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8640" y="3480196"/>
            <a:ext cx="5948680" cy="491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704"/>
              </a:lnSpc>
              <a:tabLst>
                <a:tab pos="342265" algn="l"/>
              </a:tabLst>
            </a:pPr>
            <a:r>
              <a:rPr sz="4800" spc="-75" baseline="2604" dirty="0">
                <a:latin typeface="Arial MT"/>
                <a:cs typeface="Arial MT"/>
              </a:rPr>
              <a:t>•</a:t>
            </a:r>
            <a:r>
              <a:rPr sz="4800" baseline="2604" dirty="0">
                <a:latin typeface="Arial MT"/>
                <a:cs typeface="Arial MT"/>
              </a:rPr>
              <a:t>	</a:t>
            </a:r>
            <a:r>
              <a:rPr sz="3200" dirty="0">
                <a:latin typeface="Calibri"/>
                <a:cs typeface="Calibri"/>
              </a:rPr>
              <a:t>justice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rendered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according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law.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8640" y="4069476"/>
            <a:ext cx="142875" cy="454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35"/>
              </a:lnSpc>
            </a:pPr>
            <a:r>
              <a:rPr sz="3200" spc="-50" dirty="0">
                <a:latin typeface="Arial MT"/>
                <a:cs typeface="Arial MT"/>
              </a:rPr>
              <a:t>•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91539" y="4154170"/>
            <a:ext cx="6563995" cy="406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40"/>
              </a:lnSpc>
            </a:pPr>
            <a:r>
              <a:rPr sz="3200" dirty="0">
                <a:latin typeface="Calibri"/>
                <a:cs typeface="Calibri"/>
              </a:rPr>
              <a:t>Judges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entitled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discretionary.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8640" y="4658756"/>
            <a:ext cx="142875" cy="454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35"/>
              </a:lnSpc>
            </a:pPr>
            <a:r>
              <a:rPr sz="3200" spc="-50" dirty="0">
                <a:latin typeface="Arial MT"/>
                <a:cs typeface="Arial MT"/>
              </a:rPr>
              <a:t>•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91539" y="4742179"/>
            <a:ext cx="7461250" cy="406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40"/>
              </a:lnSpc>
            </a:pPr>
            <a:r>
              <a:rPr sz="3200" dirty="0">
                <a:latin typeface="Calibri"/>
                <a:cs typeface="Calibri"/>
              </a:rPr>
              <a:t>Judicial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discretion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must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order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1539" y="5229859"/>
            <a:ext cx="2338705" cy="406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40"/>
              </a:lnSpc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principles.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52527" y="1138327"/>
            <a:ext cx="8239125" cy="4993005"/>
            <a:chOff x="452527" y="1138327"/>
            <a:chExt cx="8239125" cy="4993005"/>
          </a:xfrm>
        </p:grpSpPr>
        <p:sp>
          <p:nvSpPr>
            <p:cNvPr id="19" name="object 19"/>
            <p:cNvSpPr/>
            <p:nvPr/>
          </p:nvSpPr>
          <p:spPr>
            <a:xfrm>
              <a:off x="455930" y="5977890"/>
              <a:ext cx="8232140" cy="148590"/>
            </a:xfrm>
            <a:custGeom>
              <a:avLst/>
              <a:gdLst/>
              <a:ahLst/>
              <a:cxnLst/>
              <a:rect l="l" t="t" r="r" b="b"/>
              <a:pathLst>
                <a:path w="8232140" h="148589">
                  <a:moveTo>
                    <a:pt x="8232140" y="0"/>
                  </a:moveTo>
                  <a:lnTo>
                    <a:pt x="0" y="0"/>
                  </a:lnTo>
                  <a:lnTo>
                    <a:pt x="0" y="71120"/>
                  </a:lnTo>
                  <a:lnTo>
                    <a:pt x="0" y="77470"/>
                  </a:lnTo>
                  <a:lnTo>
                    <a:pt x="0" y="148590"/>
                  </a:lnTo>
                  <a:lnTo>
                    <a:pt x="8232140" y="148590"/>
                  </a:lnTo>
                  <a:lnTo>
                    <a:pt x="8232140" y="77470"/>
                  </a:lnTo>
                  <a:lnTo>
                    <a:pt x="8232140" y="7112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3F8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5929" y="5906769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69"/>
                  </a:lnTo>
                  <a:lnTo>
                    <a:pt x="8232140" y="7746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2F8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5929" y="5835649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69"/>
                  </a:lnTo>
                  <a:lnTo>
                    <a:pt x="8232140" y="7746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1F8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55929" y="576453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70"/>
                  </a:lnTo>
                  <a:lnTo>
                    <a:pt x="8232140" y="7747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0F8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55929" y="569341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69"/>
                  </a:lnTo>
                  <a:lnTo>
                    <a:pt x="8232140" y="7746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FF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55929" y="562229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70"/>
                  </a:lnTo>
                  <a:lnTo>
                    <a:pt x="8232140" y="7747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EF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55929" y="5549899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40"/>
                  </a:lnTo>
                  <a:lnTo>
                    <a:pt x="8232140" y="7874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DF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5929" y="5478780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40"/>
                  </a:lnTo>
                  <a:lnTo>
                    <a:pt x="8232140" y="7874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CF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5929" y="5407660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39"/>
                  </a:lnTo>
                  <a:lnTo>
                    <a:pt x="8232140" y="7873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BF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55929" y="5336540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40"/>
                  </a:lnTo>
                  <a:lnTo>
                    <a:pt x="8232140" y="7874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AF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55929" y="5265419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69"/>
                  </a:lnTo>
                  <a:lnTo>
                    <a:pt x="8232140" y="7746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9F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55929" y="5194299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40"/>
                  </a:lnTo>
                  <a:lnTo>
                    <a:pt x="8232140" y="7874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8F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55929" y="512318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70"/>
                  </a:lnTo>
                  <a:lnTo>
                    <a:pt x="8232140" y="7747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7F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55929" y="505206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69"/>
                  </a:lnTo>
                  <a:lnTo>
                    <a:pt x="8232140" y="7746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6F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55929" y="498094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70"/>
                  </a:lnTo>
                  <a:lnTo>
                    <a:pt x="8232140" y="7747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5F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5929" y="4909819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69"/>
                  </a:lnTo>
                  <a:lnTo>
                    <a:pt x="8232140" y="7746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4F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5929" y="4838699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69"/>
                  </a:lnTo>
                  <a:lnTo>
                    <a:pt x="8232140" y="7746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3F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55929" y="476758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70"/>
                  </a:lnTo>
                  <a:lnTo>
                    <a:pt x="8232140" y="7747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2F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55929" y="469646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69"/>
                  </a:lnTo>
                  <a:lnTo>
                    <a:pt x="8232140" y="7746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1F4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55929" y="4624069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39"/>
                  </a:lnTo>
                  <a:lnTo>
                    <a:pt x="8232140" y="7873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0F4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55929" y="4552949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39"/>
                  </a:lnTo>
                  <a:lnTo>
                    <a:pt x="8232140" y="7873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CFF4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55929" y="4481830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40"/>
                  </a:lnTo>
                  <a:lnTo>
                    <a:pt x="8232140" y="7874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CEF4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5929" y="4410710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39"/>
                  </a:lnTo>
                  <a:lnTo>
                    <a:pt x="8232140" y="7873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CDF4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55930" y="4268469"/>
              <a:ext cx="8232140" cy="149860"/>
            </a:xfrm>
            <a:custGeom>
              <a:avLst/>
              <a:gdLst/>
              <a:ahLst/>
              <a:cxnLst/>
              <a:rect l="l" t="t" r="r" b="b"/>
              <a:pathLst>
                <a:path w="8232140" h="149860">
                  <a:moveTo>
                    <a:pt x="8232140" y="0"/>
                  </a:moveTo>
                  <a:lnTo>
                    <a:pt x="0" y="0"/>
                  </a:lnTo>
                  <a:lnTo>
                    <a:pt x="0" y="71120"/>
                  </a:lnTo>
                  <a:lnTo>
                    <a:pt x="0" y="78740"/>
                  </a:lnTo>
                  <a:lnTo>
                    <a:pt x="0" y="149860"/>
                  </a:lnTo>
                  <a:lnTo>
                    <a:pt x="8232140" y="149860"/>
                  </a:lnTo>
                  <a:lnTo>
                    <a:pt x="8232140" y="78740"/>
                  </a:lnTo>
                  <a:lnTo>
                    <a:pt x="8232140" y="7112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CCF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5929" y="419735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69"/>
                  </a:lnTo>
                  <a:lnTo>
                    <a:pt x="8232140" y="7746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CAF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55929" y="412623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70"/>
                  </a:lnTo>
                  <a:lnTo>
                    <a:pt x="8232140" y="7747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C9F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55929" y="4055109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69"/>
                  </a:lnTo>
                  <a:lnTo>
                    <a:pt x="8232140" y="7746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C8F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55929" y="398399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70"/>
                  </a:lnTo>
                  <a:lnTo>
                    <a:pt x="8232140" y="7747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C7F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55929" y="3912869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69"/>
                  </a:lnTo>
                  <a:lnTo>
                    <a:pt x="8232140" y="7746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C6F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55929" y="384175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69"/>
                  </a:lnTo>
                  <a:lnTo>
                    <a:pt x="8232140" y="7746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C5F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55929" y="3769359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39"/>
                  </a:lnTo>
                  <a:lnTo>
                    <a:pt x="8232140" y="7873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C4F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55929" y="3698240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40"/>
                  </a:lnTo>
                  <a:lnTo>
                    <a:pt x="8232140" y="7874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C3F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55929" y="3627119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39"/>
                  </a:lnTo>
                  <a:lnTo>
                    <a:pt x="8232140" y="7873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C2F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55929" y="3556000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39"/>
                  </a:lnTo>
                  <a:lnTo>
                    <a:pt x="8232140" y="7873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C1F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55929" y="3484880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40"/>
                  </a:lnTo>
                  <a:lnTo>
                    <a:pt x="8232140" y="7874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C0F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55929" y="3413759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39"/>
                  </a:lnTo>
                  <a:lnTo>
                    <a:pt x="8232140" y="7873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BFF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55929" y="334264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70"/>
                  </a:lnTo>
                  <a:lnTo>
                    <a:pt x="8232140" y="7747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BEF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55929" y="3271519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69"/>
                  </a:lnTo>
                  <a:lnTo>
                    <a:pt x="8232140" y="7746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BDF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55929" y="320040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70">
                  <a:moveTo>
                    <a:pt x="8232140" y="0"/>
                  </a:moveTo>
                  <a:lnTo>
                    <a:pt x="0" y="0"/>
                  </a:lnTo>
                  <a:lnTo>
                    <a:pt x="0" y="77470"/>
                  </a:lnTo>
                  <a:lnTo>
                    <a:pt x="8232140" y="7747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BCF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55929" y="312928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69">
                  <a:moveTo>
                    <a:pt x="8232140" y="0"/>
                  </a:moveTo>
                  <a:lnTo>
                    <a:pt x="0" y="0"/>
                  </a:lnTo>
                  <a:lnTo>
                    <a:pt x="0" y="77470"/>
                  </a:lnTo>
                  <a:lnTo>
                    <a:pt x="8232140" y="7747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BBF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55929" y="3058159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69">
                  <a:moveTo>
                    <a:pt x="8232140" y="0"/>
                  </a:moveTo>
                  <a:lnTo>
                    <a:pt x="0" y="0"/>
                  </a:lnTo>
                  <a:lnTo>
                    <a:pt x="0" y="77469"/>
                  </a:lnTo>
                  <a:lnTo>
                    <a:pt x="8232140" y="7746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BAF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55929" y="298704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69">
                  <a:moveTo>
                    <a:pt x="8232140" y="0"/>
                  </a:moveTo>
                  <a:lnTo>
                    <a:pt x="0" y="0"/>
                  </a:lnTo>
                  <a:lnTo>
                    <a:pt x="0" y="77470"/>
                  </a:lnTo>
                  <a:lnTo>
                    <a:pt x="8232140" y="7747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B9E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55929" y="2914650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39"/>
                  </a:lnTo>
                  <a:lnTo>
                    <a:pt x="8232140" y="7873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B8E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55929" y="2843530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40"/>
                  </a:lnTo>
                  <a:lnTo>
                    <a:pt x="8232140" y="7874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B7E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55929" y="277368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69">
                  <a:moveTo>
                    <a:pt x="8232140" y="0"/>
                  </a:moveTo>
                  <a:lnTo>
                    <a:pt x="0" y="0"/>
                  </a:lnTo>
                  <a:lnTo>
                    <a:pt x="0" y="77470"/>
                  </a:lnTo>
                  <a:lnTo>
                    <a:pt x="8232140" y="7747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B6E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55929" y="2701290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39"/>
                  </a:lnTo>
                  <a:lnTo>
                    <a:pt x="8232140" y="7873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B5E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55929" y="2630170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39"/>
                  </a:lnTo>
                  <a:lnTo>
                    <a:pt x="8232140" y="7873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B4E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55929" y="2559050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39"/>
                  </a:lnTo>
                  <a:lnTo>
                    <a:pt x="8232140" y="7873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B3E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55929" y="2487930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40"/>
                  </a:lnTo>
                  <a:lnTo>
                    <a:pt x="8232140" y="7874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B2E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55929" y="241681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69">
                  <a:moveTo>
                    <a:pt x="8232140" y="0"/>
                  </a:moveTo>
                  <a:lnTo>
                    <a:pt x="0" y="0"/>
                  </a:lnTo>
                  <a:lnTo>
                    <a:pt x="0" y="77469"/>
                  </a:lnTo>
                  <a:lnTo>
                    <a:pt x="8232140" y="7746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B1E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55929" y="234569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69">
                  <a:moveTo>
                    <a:pt x="8232140" y="0"/>
                  </a:moveTo>
                  <a:lnTo>
                    <a:pt x="0" y="0"/>
                  </a:lnTo>
                  <a:lnTo>
                    <a:pt x="0" y="77470"/>
                  </a:lnTo>
                  <a:lnTo>
                    <a:pt x="8232140" y="7747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B0E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55929" y="227457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69">
                  <a:moveTo>
                    <a:pt x="8232140" y="0"/>
                  </a:moveTo>
                  <a:lnTo>
                    <a:pt x="0" y="0"/>
                  </a:lnTo>
                  <a:lnTo>
                    <a:pt x="0" y="77469"/>
                  </a:lnTo>
                  <a:lnTo>
                    <a:pt x="8232140" y="7746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AFE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55929" y="220345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69">
                  <a:moveTo>
                    <a:pt x="8232140" y="0"/>
                  </a:moveTo>
                  <a:lnTo>
                    <a:pt x="0" y="0"/>
                  </a:lnTo>
                  <a:lnTo>
                    <a:pt x="0" y="77470"/>
                  </a:lnTo>
                  <a:lnTo>
                    <a:pt x="8232140" y="7747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AEE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55929" y="213233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69">
                  <a:moveTo>
                    <a:pt x="8232140" y="0"/>
                  </a:moveTo>
                  <a:lnTo>
                    <a:pt x="0" y="0"/>
                  </a:lnTo>
                  <a:lnTo>
                    <a:pt x="0" y="77470"/>
                  </a:lnTo>
                  <a:lnTo>
                    <a:pt x="8232140" y="7747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ADE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55929" y="206121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69">
                  <a:moveTo>
                    <a:pt x="8232140" y="0"/>
                  </a:moveTo>
                  <a:lnTo>
                    <a:pt x="0" y="0"/>
                  </a:lnTo>
                  <a:lnTo>
                    <a:pt x="0" y="77469"/>
                  </a:lnTo>
                  <a:lnTo>
                    <a:pt x="8232140" y="7746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ACE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55929" y="1988820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39"/>
                  </a:lnTo>
                  <a:lnTo>
                    <a:pt x="8232140" y="7873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AB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55929" y="191897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69">
                  <a:moveTo>
                    <a:pt x="8232140" y="0"/>
                  </a:moveTo>
                  <a:lnTo>
                    <a:pt x="0" y="0"/>
                  </a:lnTo>
                  <a:lnTo>
                    <a:pt x="0" y="77469"/>
                  </a:lnTo>
                  <a:lnTo>
                    <a:pt x="8232140" y="7746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AA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55929" y="1846580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40"/>
                  </a:lnTo>
                  <a:lnTo>
                    <a:pt x="8232140" y="7874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A9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55929" y="1775460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39"/>
                  </a:lnTo>
                  <a:lnTo>
                    <a:pt x="8232140" y="7873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A8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55929" y="1704340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39"/>
                  </a:lnTo>
                  <a:lnTo>
                    <a:pt x="8232140" y="7873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A7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55929" y="1633220"/>
              <a:ext cx="8232140" cy="78740"/>
            </a:xfrm>
            <a:custGeom>
              <a:avLst/>
              <a:gdLst/>
              <a:ahLst/>
              <a:cxnLst/>
              <a:rect l="l" t="t" r="r" b="b"/>
              <a:pathLst>
                <a:path w="8232140" h="78739">
                  <a:moveTo>
                    <a:pt x="8232140" y="0"/>
                  </a:moveTo>
                  <a:lnTo>
                    <a:pt x="0" y="0"/>
                  </a:lnTo>
                  <a:lnTo>
                    <a:pt x="0" y="78739"/>
                  </a:lnTo>
                  <a:lnTo>
                    <a:pt x="8232140" y="7873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A6E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55929" y="156210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69">
                  <a:moveTo>
                    <a:pt x="8232140" y="0"/>
                  </a:moveTo>
                  <a:lnTo>
                    <a:pt x="0" y="0"/>
                  </a:lnTo>
                  <a:lnTo>
                    <a:pt x="0" y="77470"/>
                  </a:lnTo>
                  <a:lnTo>
                    <a:pt x="8232140" y="7747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A5E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55929" y="149098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69">
                  <a:moveTo>
                    <a:pt x="8232140" y="0"/>
                  </a:moveTo>
                  <a:lnTo>
                    <a:pt x="0" y="0"/>
                  </a:lnTo>
                  <a:lnTo>
                    <a:pt x="0" y="77470"/>
                  </a:lnTo>
                  <a:lnTo>
                    <a:pt x="8232140" y="7747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A4E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55929" y="141986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69">
                  <a:moveTo>
                    <a:pt x="8232140" y="0"/>
                  </a:moveTo>
                  <a:lnTo>
                    <a:pt x="0" y="0"/>
                  </a:lnTo>
                  <a:lnTo>
                    <a:pt x="0" y="77469"/>
                  </a:lnTo>
                  <a:lnTo>
                    <a:pt x="8232140" y="7746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A3E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55929" y="134874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69">
                  <a:moveTo>
                    <a:pt x="8232140" y="0"/>
                  </a:moveTo>
                  <a:lnTo>
                    <a:pt x="0" y="0"/>
                  </a:lnTo>
                  <a:lnTo>
                    <a:pt x="0" y="77470"/>
                  </a:lnTo>
                  <a:lnTo>
                    <a:pt x="8232140" y="7747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A2E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55929" y="127762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69">
                  <a:moveTo>
                    <a:pt x="8232140" y="0"/>
                  </a:moveTo>
                  <a:lnTo>
                    <a:pt x="0" y="0"/>
                  </a:lnTo>
                  <a:lnTo>
                    <a:pt x="0" y="77469"/>
                  </a:lnTo>
                  <a:lnTo>
                    <a:pt x="8232140" y="7746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A1E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55929" y="1206500"/>
              <a:ext cx="8232140" cy="77470"/>
            </a:xfrm>
            <a:custGeom>
              <a:avLst/>
              <a:gdLst/>
              <a:ahLst/>
              <a:cxnLst/>
              <a:rect l="l" t="t" r="r" b="b"/>
              <a:pathLst>
                <a:path w="8232140" h="77469">
                  <a:moveTo>
                    <a:pt x="8232140" y="0"/>
                  </a:moveTo>
                  <a:lnTo>
                    <a:pt x="0" y="0"/>
                  </a:lnTo>
                  <a:lnTo>
                    <a:pt x="0" y="77470"/>
                  </a:lnTo>
                  <a:lnTo>
                    <a:pt x="8232140" y="7747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A0E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57199" y="1143000"/>
              <a:ext cx="8229600" cy="69850"/>
            </a:xfrm>
            <a:custGeom>
              <a:avLst/>
              <a:gdLst/>
              <a:ahLst/>
              <a:cxnLst/>
              <a:rect l="l" t="t" r="r" b="b"/>
              <a:pathLst>
                <a:path w="8229600" h="69850">
                  <a:moveTo>
                    <a:pt x="8229600" y="69850"/>
                  </a:moveTo>
                  <a:lnTo>
                    <a:pt x="0" y="69850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69850"/>
                  </a:lnTo>
                  <a:close/>
                </a:path>
              </a:pathLst>
            </a:custGeom>
            <a:solidFill>
              <a:srgbClr val="9FE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57199" y="1143000"/>
              <a:ext cx="8229600" cy="4983480"/>
            </a:xfrm>
            <a:custGeom>
              <a:avLst/>
              <a:gdLst/>
              <a:ahLst/>
              <a:cxnLst/>
              <a:rect l="l" t="t" r="r" b="b"/>
              <a:pathLst>
                <a:path w="8229600" h="4983480">
                  <a:moveTo>
                    <a:pt x="4114800" y="4983480"/>
                  </a:moveTo>
                  <a:lnTo>
                    <a:pt x="0" y="4983480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4983480"/>
                  </a:lnTo>
                  <a:lnTo>
                    <a:pt x="4114800" y="4983480"/>
                  </a:lnTo>
                  <a:close/>
                </a:path>
              </a:pathLst>
            </a:custGeom>
            <a:ln w="9344">
              <a:solidFill>
                <a:srgbClr val="45A9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535940" y="1074420"/>
            <a:ext cx="7829550" cy="453390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240029" algn="ctr">
              <a:lnSpc>
                <a:spcPct val="100000"/>
              </a:lnSpc>
              <a:spcBef>
                <a:spcPts val="900"/>
              </a:spcBef>
            </a:pPr>
            <a:r>
              <a:rPr sz="3200" b="1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INTRODUCTION</a:t>
            </a:r>
            <a:endParaRPr sz="3200">
              <a:latin typeface="Calibri"/>
              <a:cs typeface="Calibri"/>
            </a:endParaRPr>
          </a:p>
          <a:p>
            <a:pPr marL="355600" marR="1087120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Judicial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discretion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cannot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guided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by </a:t>
            </a:r>
            <a:r>
              <a:rPr sz="3200" spc="-10" dirty="0">
                <a:latin typeface="Calibri"/>
                <a:cs typeface="Calibri"/>
              </a:rPr>
              <a:t>expediency.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Courts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free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from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statutory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law.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justice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rendered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according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law.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Judges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entitled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discretionary.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Judicial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discretion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must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order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principles.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9" name="object 8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90</a:t>
            </a:fld>
            <a:endParaRPr spc="-25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91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289559"/>
            <a:ext cx="7943215" cy="574167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marR="5080" indent="-342900">
              <a:lnSpc>
                <a:spcPct val="89900"/>
              </a:lnSpc>
              <a:spcBef>
                <a:spcPts val="484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Evolution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judicial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activism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in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India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10" dirty="0">
                <a:latin typeface="Calibri"/>
                <a:cs typeface="Calibri"/>
              </a:rPr>
              <a:t>difficult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origin—</a:t>
            </a:r>
            <a:r>
              <a:rPr sz="3200" dirty="0">
                <a:latin typeface="Calibri"/>
                <a:cs typeface="Calibri"/>
              </a:rPr>
              <a:t>since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judiciary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come—</a:t>
            </a:r>
            <a:r>
              <a:rPr sz="3200" spc="-10" dirty="0">
                <a:latin typeface="Calibri"/>
                <a:cs typeface="Calibri"/>
              </a:rPr>
              <a:t>under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Govt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India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Act,1935—</a:t>
            </a:r>
            <a:r>
              <a:rPr sz="3200" dirty="0">
                <a:latin typeface="Calibri"/>
                <a:cs typeface="Calibri"/>
              </a:rPr>
              <a:t>subsequent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dirty="0">
                <a:latin typeface="Calibri"/>
                <a:cs typeface="Calibri"/>
              </a:rPr>
              <a:t>1935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under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High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Courts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Act,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1861 </a:t>
            </a:r>
            <a:r>
              <a:rPr sz="3200" dirty="0">
                <a:latin typeface="Calibri"/>
                <a:cs typeface="Calibri"/>
              </a:rPr>
              <a:t>exhibited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certain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flashes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Judicial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Activism</a:t>
            </a:r>
            <a:endParaRPr sz="3200">
              <a:latin typeface="Calibri"/>
              <a:cs typeface="Calibri"/>
            </a:endParaRPr>
          </a:p>
          <a:p>
            <a:pPr marL="355600" marR="516890" indent="-342900">
              <a:lnSpc>
                <a:spcPts val="3450"/>
              </a:lnSpc>
              <a:spcBef>
                <a:spcPts val="85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Justice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Mahmood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Allahabad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H.C(the </a:t>
            </a:r>
            <a:r>
              <a:rPr sz="3200" dirty="0">
                <a:latin typeface="Calibri"/>
                <a:cs typeface="Calibri"/>
              </a:rPr>
              <a:t>seed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judicial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activism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India)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spc="-15" dirty="0">
                <a:latin typeface="Calibri"/>
                <a:cs typeface="Calibri"/>
              </a:rPr>
              <a:t>1950-</a:t>
            </a:r>
            <a:r>
              <a:rPr sz="3200" dirty="0">
                <a:latin typeface="Calibri"/>
                <a:cs typeface="Calibri"/>
              </a:rPr>
              <a:t>basic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structure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constitution.</a:t>
            </a:r>
            <a:endParaRPr sz="3200">
              <a:latin typeface="Calibri"/>
              <a:cs typeface="Calibri"/>
            </a:endParaRPr>
          </a:p>
          <a:p>
            <a:pPr marL="355600" marR="134620" indent="-342900">
              <a:lnSpc>
                <a:spcPts val="3460"/>
              </a:lnSpc>
              <a:spcBef>
                <a:spcPts val="84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21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H.Courts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&amp;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S.C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apex—</a:t>
            </a:r>
            <a:r>
              <a:rPr sz="3200" dirty="0">
                <a:latin typeface="Calibri"/>
                <a:cs typeface="Calibri"/>
              </a:rPr>
              <a:t>Indira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Gandhi case.</a:t>
            </a:r>
            <a:endParaRPr sz="3200">
              <a:latin typeface="Calibri"/>
              <a:cs typeface="Calibri"/>
            </a:endParaRPr>
          </a:p>
          <a:p>
            <a:pPr marL="355600" marR="241300" indent="-342900">
              <a:lnSpc>
                <a:spcPts val="3450"/>
              </a:lnSpc>
              <a:spcBef>
                <a:spcPts val="79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Concept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state—</a:t>
            </a:r>
            <a:r>
              <a:rPr sz="3200" dirty="0">
                <a:latin typeface="Calibri"/>
                <a:cs typeface="Calibri"/>
              </a:rPr>
              <a:t>locus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standi—</a:t>
            </a:r>
            <a:r>
              <a:rPr sz="3200" dirty="0">
                <a:latin typeface="Calibri"/>
                <a:cs typeface="Calibri"/>
              </a:rPr>
              <a:t>Art.141,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Art 21,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92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368300"/>
            <a:ext cx="7978775" cy="548005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marR="183515" indent="-342900">
              <a:lnSpc>
                <a:spcPct val="89900"/>
              </a:lnSpc>
              <a:spcBef>
                <a:spcPts val="459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b="1" dirty="0">
                <a:latin typeface="Calibri"/>
                <a:cs typeface="Calibri"/>
              </a:rPr>
              <a:t>Definition</a:t>
            </a:r>
            <a:r>
              <a:rPr sz="3000" b="1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–</a:t>
            </a:r>
            <a:r>
              <a:rPr sz="3000" i="1" dirty="0">
                <a:latin typeface="Calibri"/>
                <a:cs typeface="Calibri"/>
              </a:rPr>
              <a:t>way</a:t>
            </a:r>
            <a:r>
              <a:rPr sz="3000" i="1" spc="-5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of</a:t>
            </a:r>
            <a:r>
              <a:rPr sz="3000" i="1" spc="-5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exercising</a:t>
            </a:r>
            <a:r>
              <a:rPr sz="3000" i="1" spc="-5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judicial</a:t>
            </a:r>
            <a:r>
              <a:rPr sz="3000" i="1" spc="-60" dirty="0">
                <a:latin typeface="Calibri"/>
                <a:cs typeface="Calibri"/>
              </a:rPr>
              <a:t> </a:t>
            </a:r>
            <a:r>
              <a:rPr sz="3000" i="1" spc="-10" dirty="0">
                <a:latin typeface="Calibri"/>
                <a:cs typeface="Calibri"/>
              </a:rPr>
              <a:t>power </a:t>
            </a:r>
            <a:r>
              <a:rPr sz="3000" i="1" dirty="0">
                <a:latin typeface="Calibri"/>
                <a:cs typeface="Calibri"/>
              </a:rPr>
              <a:t>which</a:t>
            </a:r>
            <a:r>
              <a:rPr sz="3000" i="1" spc="-4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seeks</a:t>
            </a:r>
            <a:r>
              <a:rPr sz="3000" i="1" spc="-4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fundtl</a:t>
            </a:r>
            <a:r>
              <a:rPr sz="3000" i="1" spc="-4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recodification</a:t>
            </a:r>
            <a:r>
              <a:rPr sz="3000" i="1" spc="-3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of</a:t>
            </a:r>
            <a:r>
              <a:rPr sz="3000" i="1" spc="-45" dirty="0">
                <a:latin typeface="Calibri"/>
                <a:cs typeface="Calibri"/>
              </a:rPr>
              <a:t> </a:t>
            </a:r>
            <a:r>
              <a:rPr sz="3000" i="1" spc="-10" dirty="0">
                <a:latin typeface="Calibri"/>
                <a:cs typeface="Calibri"/>
              </a:rPr>
              <a:t>power </a:t>
            </a:r>
            <a:r>
              <a:rPr sz="3000" i="1" dirty="0">
                <a:latin typeface="Calibri"/>
                <a:cs typeface="Calibri"/>
              </a:rPr>
              <a:t>relations</a:t>
            </a:r>
            <a:r>
              <a:rPr sz="3000" i="1" spc="-4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among</a:t>
            </a:r>
            <a:r>
              <a:rPr sz="3000" i="1" spc="-2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the</a:t>
            </a:r>
            <a:r>
              <a:rPr sz="3000" i="1" spc="-3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dominant</a:t>
            </a:r>
            <a:r>
              <a:rPr sz="3000" i="1" spc="-3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institutions</a:t>
            </a:r>
            <a:r>
              <a:rPr sz="3000" i="1" spc="-30" dirty="0">
                <a:latin typeface="Calibri"/>
                <a:cs typeface="Calibri"/>
              </a:rPr>
              <a:t> </a:t>
            </a:r>
            <a:r>
              <a:rPr sz="3000" i="1" spc="-25" dirty="0">
                <a:latin typeface="Calibri"/>
                <a:cs typeface="Calibri"/>
              </a:rPr>
              <a:t>of </a:t>
            </a:r>
            <a:r>
              <a:rPr sz="3000" i="1" dirty="0">
                <a:latin typeface="Calibri"/>
                <a:cs typeface="Calibri"/>
              </a:rPr>
              <a:t>state,</a:t>
            </a:r>
            <a:r>
              <a:rPr sz="3000" i="1" spc="-3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manned</a:t>
            </a:r>
            <a:r>
              <a:rPr sz="3000" i="1" spc="-1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by</a:t>
            </a:r>
            <a:r>
              <a:rPr sz="3000" i="1" spc="-2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members</a:t>
            </a:r>
            <a:r>
              <a:rPr sz="3000" i="1" spc="-2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of</a:t>
            </a:r>
            <a:r>
              <a:rPr sz="3000" i="1" spc="-2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the</a:t>
            </a:r>
            <a:r>
              <a:rPr sz="3000" i="1" spc="-2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ruling</a:t>
            </a:r>
            <a:r>
              <a:rPr sz="3000" i="1" spc="-20" dirty="0">
                <a:latin typeface="Calibri"/>
                <a:cs typeface="Calibri"/>
              </a:rPr>
              <a:t> </a:t>
            </a:r>
            <a:r>
              <a:rPr sz="3000" i="1" spc="-10" dirty="0">
                <a:latin typeface="Calibri"/>
                <a:cs typeface="Calibri"/>
              </a:rPr>
              <a:t>classes.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ts val="3420"/>
              </a:lnSpc>
              <a:spcBef>
                <a:spcPts val="38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b="1" dirty="0">
                <a:latin typeface="Calibri"/>
                <a:cs typeface="Calibri"/>
              </a:rPr>
              <a:t>Judicial</a:t>
            </a:r>
            <a:r>
              <a:rPr sz="3000" b="1" spc="-6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activism</a:t>
            </a:r>
            <a:r>
              <a:rPr sz="3000" b="1" spc="-6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and</a:t>
            </a:r>
            <a:r>
              <a:rPr sz="3000" b="1" spc="-6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judicial</a:t>
            </a:r>
            <a:r>
              <a:rPr sz="3000" b="1" spc="-6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restraint </a:t>
            </a:r>
            <a:r>
              <a:rPr sz="3000" i="1" dirty="0">
                <a:latin typeface="Calibri"/>
                <a:cs typeface="Calibri"/>
              </a:rPr>
              <a:t>are</a:t>
            </a:r>
            <a:r>
              <a:rPr sz="3000" i="1" spc="-6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the</a:t>
            </a:r>
            <a:r>
              <a:rPr sz="3000" i="1" spc="-65" dirty="0">
                <a:latin typeface="Calibri"/>
                <a:cs typeface="Calibri"/>
              </a:rPr>
              <a:t> </a:t>
            </a:r>
            <a:r>
              <a:rPr sz="3000" i="1" spc="-50" dirty="0">
                <a:latin typeface="Calibri"/>
                <a:cs typeface="Calibri"/>
              </a:rPr>
              <a:t>–</a:t>
            </a:r>
            <a:endParaRPr sz="3000">
              <a:latin typeface="Calibri"/>
              <a:cs typeface="Calibri"/>
            </a:endParaRPr>
          </a:p>
          <a:p>
            <a:pPr marL="355600">
              <a:lnSpc>
                <a:spcPts val="3420"/>
              </a:lnSpc>
            </a:pPr>
            <a:r>
              <a:rPr sz="3000" b="1" i="1" dirty="0">
                <a:latin typeface="Calibri"/>
                <a:cs typeface="Calibri"/>
              </a:rPr>
              <a:t>assertiveness</a:t>
            </a:r>
            <a:r>
              <a:rPr sz="3000" b="1" i="1" spc="-60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of</a:t>
            </a:r>
            <a:r>
              <a:rPr sz="3000" i="1" spc="-65" dirty="0">
                <a:latin typeface="Calibri"/>
                <a:cs typeface="Calibri"/>
              </a:rPr>
              <a:t> </a:t>
            </a:r>
            <a:r>
              <a:rPr sz="3000" i="1" dirty="0">
                <a:latin typeface="Calibri"/>
                <a:cs typeface="Calibri"/>
              </a:rPr>
              <a:t>judicial</a:t>
            </a:r>
            <a:r>
              <a:rPr sz="3000" i="1" spc="-65" dirty="0">
                <a:latin typeface="Calibri"/>
                <a:cs typeface="Calibri"/>
              </a:rPr>
              <a:t> </a:t>
            </a:r>
            <a:r>
              <a:rPr sz="3000" i="1" spc="-10" dirty="0">
                <a:latin typeface="Calibri"/>
                <a:cs typeface="Calibri"/>
              </a:rPr>
              <a:t>power.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8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b="1" dirty="0">
                <a:latin typeface="Calibri"/>
                <a:cs typeface="Calibri"/>
              </a:rPr>
              <a:t>U.S.</a:t>
            </a:r>
            <a:r>
              <a:rPr sz="3000" b="1" spc="-4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the</a:t>
            </a:r>
            <a:r>
              <a:rPr sz="3000" b="1" spc="-5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concept</a:t>
            </a:r>
            <a:r>
              <a:rPr sz="3000" b="1" spc="-5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of</a:t>
            </a:r>
            <a:r>
              <a:rPr sz="3000" b="1" spc="-5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judicial</a:t>
            </a:r>
            <a:r>
              <a:rPr sz="3000" b="1" spc="-60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activism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b="1" dirty="0">
                <a:latin typeface="Calibri"/>
                <a:cs typeface="Calibri"/>
              </a:rPr>
              <a:t>Reasons</a:t>
            </a:r>
            <a:r>
              <a:rPr sz="3000" b="1" spc="-7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for</a:t>
            </a:r>
            <a:r>
              <a:rPr sz="3000" b="1" spc="-6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judicial</a:t>
            </a:r>
            <a:r>
              <a:rPr sz="3000" b="1" spc="-7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Activism.</a:t>
            </a: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ts val="3229"/>
              </a:lnSpc>
              <a:spcBef>
                <a:spcPts val="81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b="1" dirty="0">
                <a:latin typeface="Calibri"/>
                <a:cs typeface="Calibri"/>
              </a:rPr>
              <a:t>Near</a:t>
            </a:r>
            <a:r>
              <a:rPr sz="3000" b="1" spc="-4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collapse</a:t>
            </a:r>
            <a:r>
              <a:rPr sz="3000" b="1" spc="-4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of</a:t>
            </a:r>
            <a:r>
              <a:rPr sz="3000" b="1" spc="-50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responsible</a:t>
            </a:r>
            <a:r>
              <a:rPr sz="3000" b="1" spc="-50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government-</a:t>
            </a:r>
            <a:r>
              <a:rPr sz="3000" spc="-10" dirty="0">
                <a:latin typeface="Calibri"/>
                <a:cs typeface="Calibri"/>
              </a:rPr>
              <a:t>Article </a:t>
            </a:r>
            <a:r>
              <a:rPr sz="3000" spc="-25" dirty="0">
                <a:latin typeface="Calibri"/>
                <a:cs typeface="Calibri"/>
              </a:rPr>
              <a:t>50</a:t>
            </a:r>
            <a:endParaRPr sz="3000">
              <a:latin typeface="Calibri"/>
              <a:cs typeface="Calibri"/>
            </a:endParaRPr>
          </a:p>
          <a:p>
            <a:pPr marL="355600" marR="681355" indent="-342900">
              <a:lnSpc>
                <a:spcPts val="3240"/>
              </a:lnSpc>
              <a:spcBef>
                <a:spcPts val="75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b="1" dirty="0">
                <a:latin typeface="Calibri"/>
                <a:cs typeface="Calibri"/>
              </a:rPr>
              <a:t>Pressure</a:t>
            </a:r>
            <a:r>
              <a:rPr sz="3000" b="1" spc="-5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on</a:t>
            </a:r>
            <a:r>
              <a:rPr sz="3000" b="1" spc="-4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judiciary</a:t>
            </a:r>
            <a:r>
              <a:rPr sz="3000" b="1" spc="-5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to</a:t>
            </a:r>
            <a:r>
              <a:rPr sz="3000" b="1" spc="-6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step</a:t>
            </a:r>
            <a:r>
              <a:rPr sz="3000" b="1" spc="-5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in</a:t>
            </a:r>
            <a:r>
              <a:rPr sz="3000" b="1" spc="-4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aid</a:t>
            </a:r>
            <a:r>
              <a:rPr sz="3000" dirty="0">
                <a:latin typeface="Calibri"/>
                <a:cs typeface="Calibri"/>
              </a:rPr>
              <a:t>—</a:t>
            </a:r>
            <a:r>
              <a:rPr sz="3000" spc="-10" dirty="0">
                <a:latin typeface="Calibri"/>
                <a:cs typeface="Calibri"/>
              </a:rPr>
              <a:t>protect </a:t>
            </a:r>
            <a:r>
              <a:rPr sz="3000" dirty="0">
                <a:latin typeface="Calibri"/>
                <a:cs typeface="Calibri"/>
              </a:rPr>
              <a:t>their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fundtl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rts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freedoms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93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364490"/>
            <a:ext cx="7936865" cy="564134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355600" marR="448309" indent="-342900">
              <a:lnSpc>
                <a:spcPts val="3450"/>
              </a:lnSpc>
              <a:spcBef>
                <a:spcPts val="54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Judicial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enthusiasm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to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participate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in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social </a:t>
            </a:r>
            <a:r>
              <a:rPr sz="3200" b="1" dirty="0">
                <a:latin typeface="Calibri"/>
                <a:cs typeface="Calibri"/>
              </a:rPr>
              <a:t>reform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change</a:t>
            </a:r>
            <a:r>
              <a:rPr sz="3200" spc="-10" dirty="0">
                <a:latin typeface="Calibri"/>
                <a:cs typeface="Calibri"/>
              </a:rPr>
              <a:t>.—</a:t>
            </a:r>
            <a:r>
              <a:rPr sz="3200" spc="-20" dirty="0">
                <a:latin typeface="Calibri"/>
                <a:cs typeface="Calibri"/>
              </a:rPr>
              <a:t>PIL,</a:t>
            </a:r>
            <a:endParaRPr sz="3200">
              <a:latin typeface="Calibri"/>
              <a:cs typeface="Calibri"/>
            </a:endParaRPr>
          </a:p>
          <a:p>
            <a:pPr marL="355600" marR="217804" indent="-342900">
              <a:lnSpc>
                <a:spcPts val="3450"/>
              </a:lnSpc>
              <a:spcBef>
                <a:spcPts val="81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Legislative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vacuum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left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open</a:t>
            </a:r>
            <a:r>
              <a:rPr sz="3200" spc="-10" dirty="0">
                <a:latin typeface="Calibri"/>
                <a:cs typeface="Calibri"/>
              </a:rPr>
              <a:t>—</a:t>
            </a:r>
            <a:r>
              <a:rPr sz="3200" dirty="0">
                <a:latin typeface="Calibri"/>
                <a:cs typeface="Calibri"/>
              </a:rPr>
              <a:t>parliament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&amp; </a:t>
            </a:r>
            <a:r>
              <a:rPr sz="3200" dirty="0">
                <a:latin typeface="Calibri"/>
                <a:cs typeface="Calibri"/>
              </a:rPr>
              <a:t>state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legislatures—</a:t>
            </a:r>
            <a:r>
              <a:rPr sz="3200" dirty="0">
                <a:latin typeface="Calibri"/>
                <a:cs typeface="Calibri"/>
              </a:rPr>
              <a:t>make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24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hours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a </a:t>
            </a:r>
            <a:r>
              <a:rPr sz="3200" dirty="0">
                <a:latin typeface="Calibri"/>
                <a:cs typeface="Calibri"/>
              </a:rPr>
              <a:t>day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365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days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year--</a:t>
            </a:r>
            <a:r>
              <a:rPr sz="3200" dirty="0">
                <a:latin typeface="Calibri"/>
                <a:cs typeface="Calibri"/>
              </a:rPr>
              <a:t>-cannot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be </a:t>
            </a:r>
            <a:r>
              <a:rPr sz="3200" dirty="0">
                <a:latin typeface="Calibri"/>
                <a:cs typeface="Calibri"/>
              </a:rPr>
              <a:t>sufficient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changing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need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society.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ts val="3450"/>
              </a:lnSpc>
              <a:spcBef>
                <a:spcPts val="81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constitutional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scheme</a:t>
            </a:r>
            <a:r>
              <a:rPr sz="3200" dirty="0">
                <a:latin typeface="Calibri"/>
                <a:cs typeface="Calibri"/>
              </a:rPr>
              <a:t>—Article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13,Article </a:t>
            </a:r>
            <a:r>
              <a:rPr sz="3200" dirty="0">
                <a:latin typeface="Calibri"/>
                <a:cs typeface="Calibri"/>
              </a:rPr>
              <a:t>32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&amp;131,132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137.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Articles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142,143,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145 </a:t>
            </a:r>
            <a:r>
              <a:rPr sz="3200" spc="-10" dirty="0">
                <a:latin typeface="Calibri"/>
                <a:cs typeface="Calibri"/>
              </a:rPr>
              <a:t>&amp;129.</a:t>
            </a:r>
            <a:endParaRPr sz="3200">
              <a:latin typeface="Calibri"/>
              <a:cs typeface="Calibri"/>
            </a:endParaRPr>
          </a:p>
          <a:p>
            <a:pPr marL="355600" marR="88900" indent="-342900">
              <a:lnSpc>
                <a:spcPts val="346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Authority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to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make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final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declaration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as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to </a:t>
            </a:r>
            <a:r>
              <a:rPr sz="3200" b="1" dirty="0">
                <a:latin typeface="Calibri"/>
                <a:cs typeface="Calibri"/>
              </a:rPr>
              <a:t>validity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law</a:t>
            </a:r>
            <a:r>
              <a:rPr sz="3200" spc="-10" dirty="0">
                <a:latin typeface="Calibri"/>
                <a:cs typeface="Calibri"/>
              </a:rPr>
              <a:t>.—</a:t>
            </a:r>
            <a:r>
              <a:rPr sz="3200" dirty="0">
                <a:latin typeface="Calibri"/>
                <a:cs typeface="Calibri"/>
              </a:rPr>
              <a:t>Article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141—</a:t>
            </a:r>
            <a:r>
              <a:rPr sz="3200" dirty="0">
                <a:latin typeface="Calibri"/>
                <a:cs typeface="Calibri"/>
              </a:rPr>
              <a:t>indra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sawney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ts val="3400"/>
              </a:lnSpc>
            </a:pPr>
            <a:r>
              <a:rPr sz="3200" dirty="0">
                <a:latin typeface="Calibri"/>
                <a:cs typeface="Calibri"/>
              </a:rPr>
              <a:t>v.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u.o.i.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94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414020"/>
            <a:ext cx="7874000" cy="540766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55600" marR="35560" indent="-342900">
              <a:lnSpc>
                <a:spcPts val="3829"/>
              </a:lnSpc>
              <a:spcBef>
                <a:spcPts val="23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Role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judiciary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as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guardian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fundamental rights</a:t>
            </a:r>
            <a:r>
              <a:rPr sz="3200" spc="-10" dirty="0">
                <a:latin typeface="Calibri"/>
                <a:cs typeface="Calibri"/>
              </a:rPr>
              <a:t>—</a:t>
            </a:r>
            <a:r>
              <a:rPr sz="3200" dirty="0">
                <a:latin typeface="Calibri"/>
                <a:cs typeface="Calibri"/>
              </a:rPr>
              <a:t>Articles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13,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32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35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226.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b="1" dirty="0">
                <a:latin typeface="Calibri"/>
                <a:cs typeface="Calibri"/>
              </a:rPr>
              <a:t>Public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confidence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in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judiciary.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A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framework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for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Analysis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Judicial </a:t>
            </a:r>
            <a:r>
              <a:rPr sz="3200" b="1" dirty="0">
                <a:latin typeface="Calibri"/>
                <a:cs typeface="Calibri"/>
              </a:rPr>
              <a:t>Activism—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different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between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India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U.S.A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b="1" dirty="0">
                <a:latin typeface="Calibri"/>
                <a:cs typeface="Calibri"/>
              </a:rPr>
              <a:t>Different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dimensions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judicial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Activism—</a:t>
            </a:r>
            <a:endParaRPr sz="3200">
              <a:latin typeface="Calibri"/>
              <a:cs typeface="Calibri"/>
            </a:endParaRPr>
          </a:p>
          <a:p>
            <a:pPr marL="354330" marR="697230" indent="-341630">
              <a:lnSpc>
                <a:spcPct val="100000"/>
              </a:lnSpc>
              <a:spcBef>
                <a:spcPts val="790"/>
              </a:spcBef>
              <a:buAutoNum type="arabicPeriod"/>
              <a:tabLst>
                <a:tab pos="355600" algn="l"/>
              </a:tabLst>
            </a:pPr>
            <a:r>
              <a:rPr sz="3200" b="1" spc="-10" dirty="0">
                <a:latin typeface="Calibri"/>
                <a:cs typeface="Calibri"/>
              </a:rPr>
              <a:t>Majoritarianism—</a:t>
            </a:r>
            <a:r>
              <a:rPr sz="3200" spc="-30" dirty="0">
                <a:latin typeface="Calibri"/>
                <a:cs typeface="Calibri"/>
              </a:rPr>
              <a:t>S.C.—</a:t>
            </a:r>
            <a:r>
              <a:rPr sz="3200" dirty="0">
                <a:latin typeface="Calibri"/>
                <a:cs typeface="Calibri"/>
              </a:rPr>
              <a:t>judicial </a:t>
            </a:r>
            <a:r>
              <a:rPr sz="3200" spc="-10" dirty="0">
                <a:latin typeface="Calibri"/>
                <a:cs typeface="Calibri"/>
              </a:rPr>
              <a:t>review— 	unconstitutional.</a:t>
            </a:r>
            <a:endParaRPr sz="3200">
              <a:latin typeface="Calibri"/>
              <a:cs typeface="Calibri"/>
            </a:endParaRPr>
          </a:p>
          <a:p>
            <a:pPr marL="354330" marR="201295" indent="-341630">
              <a:lnSpc>
                <a:spcPct val="100000"/>
              </a:lnSpc>
              <a:spcBef>
                <a:spcPts val="800"/>
              </a:spcBef>
              <a:buAutoNum type="arabicPeriod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Interpretive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stability</a:t>
            </a:r>
            <a:r>
              <a:rPr sz="3200" spc="-10" dirty="0">
                <a:latin typeface="Calibri"/>
                <a:cs typeface="Calibri"/>
              </a:rPr>
              <a:t>—A.k.gopalan,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Maneka 	</a:t>
            </a:r>
            <a:r>
              <a:rPr sz="3200" dirty="0">
                <a:latin typeface="Calibri"/>
                <a:cs typeface="Calibri"/>
              </a:rPr>
              <a:t>Gandhi's,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E.p.royappa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case,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95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322579"/>
            <a:ext cx="8029575" cy="570738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355600" marR="593725" indent="-342900">
              <a:lnSpc>
                <a:spcPct val="79700"/>
              </a:lnSpc>
              <a:spcBef>
                <a:spcPts val="830"/>
              </a:spcBef>
              <a:buFont typeface="Calibri"/>
              <a:buAutoNum type="arabicPeriod" startAt="3"/>
              <a:tabLst>
                <a:tab pos="355600" algn="l"/>
                <a:tab pos="388620" algn="l"/>
              </a:tabLst>
            </a:pPr>
            <a:r>
              <a:rPr sz="3000" dirty="0">
                <a:latin typeface="Calibri"/>
                <a:cs typeface="Calibri"/>
              </a:rPr>
              <a:t>	</a:t>
            </a:r>
            <a:r>
              <a:rPr sz="3000" b="1" dirty="0">
                <a:latin typeface="Calibri"/>
                <a:cs typeface="Calibri"/>
              </a:rPr>
              <a:t>substance-</a:t>
            </a:r>
            <a:r>
              <a:rPr sz="3000" b="1" spc="-7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Democratic</a:t>
            </a:r>
            <a:r>
              <a:rPr sz="3000" b="1" spc="-6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process</a:t>
            </a:r>
            <a:r>
              <a:rPr sz="3000" b="1" spc="-70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Distinction</a:t>
            </a:r>
            <a:r>
              <a:rPr sz="3000" spc="-10" dirty="0">
                <a:latin typeface="Calibri"/>
                <a:cs typeface="Calibri"/>
              </a:rPr>
              <a:t>— </a:t>
            </a:r>
            <a:r>
              <a:rPr sz="3000" dirty="0">
                <a:latin typeface="Calibri"/>
                <a:cs typeface="Calibri"/>
              </a:rPr>
              <a:t>doctrine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legitimate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expectations</a:t>
            </a:r>
            <a:endParaRPr sz="3000">
              <a:latin typeface="Calibri"/>
              <a:cs typeface="Calibri"/>
            </a:endParaRPr>
          </a:p>
          <a:p>
            <a:pPr marL="355600" marR="848360" indent="-342900">
              <a:lnSpc>
                <a:spcPts val="2880"/>
              </a:lnSpc>
              <a:spcBef>
                <a:spcPts val="725"/>
              </a:spcBef>
              <a:buFont typeface="Calibri"/>
              <a:buAutoNum type="arabicPeriod" startAt="3"/>
              <a:tabLst>
                <a:tab pos="355600" algn="l"/>
                <a:tab pos="388620" algn="l"/>
              </a:tabLst>
            </a:pPr>
            <a:r>
              <a:rPr sz="3000" dirty="0">
                <a:latin typeface="Calibri"/>
                <a:cs typeface="Calibri"/>
              </a:rPr>
              <a:t>	</a:t>
            </a:r>
            <a:r>
              <a:rPr sz="3000" b="1" dirty="0">
                <a:latin typeface="Calibri"/>
                <a:cs typeface="Calibri"/>
              </a:rPr>
              <a:t>Specificity</a:t>
            </a:r>
            <a:r>
              <a:rPr sz="3000" b="1" spc="-5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of</a:t>
            </a:r>
            <a:r>
              <a:rPr sz="3000" b="1" spc="-55" dirty="0">
                <a:latin typeface="Calibri"/>
                <a:cs typeface="Calibri"/>
              </a:rPr>
              <a:t> </a:t>
            </a:r>
            <a:r>
              <a:rPr sz="3000" b="1" spc="-20" dirty="0">
                <a:latin typeface="Calibri"/>
                <a:cs typeface="Calibri"/>
              </a:rPr>
              <a:t>policy</a:t>
            </a:r>
            <a:r>
              <a:rPr sz="3000" spc="-20" dirty="0">
                <a:latin typeface="Calibri"/>
                <a:cs typeface="Calibri"/>
              </a:rPr>
              <a:t>—</a:t>
            </a:r>
            <a:r>
              <a:rPr sz="3000" dirty="0">
                <a:latin typeface="Calibri"/>
                <a:cs typeface="Calibri"/>
              </a:rPr>
              <a:t>positive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policy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e.g.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Taj </a:t>
            </a:r>
            <a:r>
              <a:rPr sz="3000" spc="-10" dirty="0">
                <a:latin typeface="Calibri"/>
                <a:cs typeface="Calibri"/>
              </a:rPr>
              <a:t>Mahal</a:t>
            </a:r>
            <a:endParaRPr sz="3000">
              <a:latin typeface="Calibri"/>
              <a:cs typeface="Calibri"/>
            </a:endParaRPr>
          </a:p>
          <a:p>
            <a:pPr marL="355600" marR="977265" indent="-342900">
              <a:lnSpc>
                <a:spcPts val="2880"/>
              </a:lnSpc>
              <a:spcBef>
                <a:spcPts val="740"/>
              </a:spcBef>
              <a:buFont typeface="Calibri"/>
              <a:buAutoNum type="arabicPeriod" startAt="3"/>
              <a:tabLst>
                <a:tab pos="355600" algn="l"/>
                <a:tab pos="388620" algn="l"/>
              </a:tabLst>
            </a:pPr>
            <a:r>
              <a:rPr sz="3000" dirty="0">
                <a:latin typeface="Calibri"/>
                <a:cs typeface="Calibri"/>
              </a:rPr>
              <a:t>	</a:t>
            </a:r>
            <a:r>
              <a:rPr sz="3000" b="1" dirty="0">
                <a:latin typeface="Calibri"/>
                <a:cs typeface="Calibri"/>
              </a:rPr>
              <a:t>Availability</a:t>
            </a:r>
            <a:r>
              <a:rPr sz="3000" b="1" spc="-7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of</a:t>
            </a:r>
            <a:r>
              <a:rPr sz="3000" b="1" spc="-7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an</a:t>
            </a:r>
            <a:r>
              <a:rPr sz="3000" b="1" spc="-6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alternate</a:t>
            </a:r>
            <a:r>
              <a:rPr sz="3000" b="1" spc="-7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policy</a:t>
            </a:r>
            <a:r>
              <a:rPr sz="3000" b="1" spc="-7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mak</a:t>
            </a:r>
            <a:r>
              <a:rPr sz="3000" spc="-10" dirty="0">
                <a:latin typeface="Calibri"/>
                <a:cs typeface="Calibri"/>
              </a:rPr>
              <a:t>er— </a:t>
            </a:r>
            <a:r>
              <a:rPr sz="3000" dirty="0">
                <a:latin typeface="Calibri"/>
                <a:cs typeface="Calibri"/>
              </a:rPr>
              <a:t>judicial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review-</a:t>
            </a:r>
            <a:r>
              <a:rPr sz="3000" dirty="0">
                <a:latin typeface="Calibri"/>
                <a:cs typeface="Calibri"/>
              </a:rPr>
              <a:t>-</a:t>
            </a:r>
            <a:r>
              <a:rPr sz="3000" spc="-10" dirty="0">
                <a:latin typeface="Calibri"/>
                <a:cs typeface="Calibri"/>
              </a:rPr>
              <a:t>-</a:t>
            </a:r>
            <a:r>
              <a:rPr sz="3000" dirty="0">
                <a:latin typeface="Calibri"/>
                <a:cs typeface="Calibri"/>
              </a:rPr>
              <a:t>vishake’s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case.</a:t>
            </a:r>
            <a:endParaRPr sz="3000">
              <a:latin typeface="Calibri"/>
              <a:cs typeface="Calibri"/>
            </a:endParaRPr>
          </a:p>
          <a:p>
            <a:pPr marL="355600" marR="351790" indent="-342900" algn="just">
              <a:lnSpc>
                <a:spcPts val="2880"/>
              </a:lnSpc>
              <a:spcBef>
                <a:spcPts val="740"/>
              </a:spcBef>
              <a:buFont typeface="Calibri"/>
              <a:buAutoNum type="arabicPeriod" startAt="3"/>
              <a:tabLst>
                <a:tab pos="355600" algn="l"/>
                <a:tab pos="388620" algn="l"/>
              </a:tabLst>
            </a:pPr>
            <a:r>
              <a:rPr sz="3000" dirty="0">
                <a:latin typeface="Calibri"/>
                <a:cs typeface="Calibri"/>
              </a:rPr>
              <a:t>	</a:t>
            </a:r>
            <a:r>
              <a:rPr sz="3000" b="1" dirty="0">
                <a:latin typeface="Calibri"/>
                <a:cs typeface="Calibri"/>
              </a:rPr>
              <a:t>Typical</a:t>
            </a:r>
            <a:r>
              <a:rPr sz="3000" b="1" spc="-7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examples</a:t>
            </a:r>
            <a:r>
              <a:rPr sz="3000" b="1" spc="-6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of</a:t>
            </a:r>
            <a:r>
              <a:rPr sz="3000" b="1" spc="-7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judicial</a:t>
            </a:r>
            <a:r>
              <a:rPr sz="3000" b="1" spc="-7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Activism</a:t>
            </a:r>
            <a:r>
              <a:rPr sz="3000" b="1" spc="-7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in</a:t>
            </a:r>
            <a:r>
              <a:rPr sz="3000" b="1" spc="-70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India</a:t>
            </a:r>
            <a:r>
              <a:rPr sz="3000" spc="-10" dirty="0">
                <a:latin typeface="Calibri"/>
                <a:cs typeface="Calibri"/>
              </a:rPr>
              <a:t>– </a:t>
            </a:r>
            <a:r>
              <a:rPr sz="3000" dirty="0">
                <a:latin typeface="Calibri"/>
                <a:cs typeface="Calibri"/>
              </a:rPr>
              <a:t>Article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368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keshvananda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bharti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case,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-</a:t>
            </a:r>
            <a:r>
              <a:rPr sz="3000" dirty="0">
                <a:latin typeface="Calibri"/>
                <a:cs typeface="Calibri"/>
              </a:rPr>
              <a:t>-Art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143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, </a:t>
            </a:r>
            <a:r>
              <a:rPr sz="3000" dirty="0">
                <a:latin typeface="Calibri"/>
                <a:cs typeface="Calibri"/>
              </a:rPr>
              <a:t>142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(1),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129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and124.</a:t>
            </a:r>
            <a:endParaRPr sz="3000">
              <a:latin typeface="Calibri"/>
              <a:cs typeface="Calibri"/>
            </a:endParaRPr>
          </a:p>
          <a:p>
            <a:pPr marL="355600" marR="634365" indent="-342900">
              <a:lnSpc>
                <a:spcPts val="2880"/>
              </a:lnSpc>
              <a:spcBef>
                <a:spcPts val="740"/>
              </a:spcBef>
              <a:buFont typeface="Calibri"/>
              <a:buAutoNum type="arabicPeriod" startAt="3"/>
              <a:tabLst>
                <a:tab pos="355600" algn="l"/>
                <a:tab pos="388620" algn="l"/>
              </a:tabLst>
            </a:pPr>
            <a:r>
              <a:rPr sz="3000" dirty="0">
                <a:latin typeface="Calibri"/>
                <a:cs typeface="Calibri"/>
              </a:rPr>
              <a:t>	</a:t>
            </a:r>
            <a:r>
              <a:rPr sz="3000" b="1" dirty="0">
                <a:latin typeface="Calibri"/>
                <a:cs typeface="Calibri"/>
              </a:rPr>
              <a:t>Judicial</a:t>
            </a:r>
            <a:r>
              <a:rPr sz="3000" b="1" spc="-6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activism</a:t>
            </a:r>
            <a:r>
              <a:rPr sz="3000" b="1" spc="-5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in</a:t>
            </a:r>
            <a:r>
              <a:rPr sz="3000" b="1" spc="-5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India</a:t>
            </a:r>
            <a:r>
              <a:rPr sz="3000" b="1" spc="-5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1980’s-</a:t>
            </a:r>
            <a:r>
              <a:rPr sz="3000" spc="-10" dirty="0">
                <a:latin typeface="Calibri"/>
                <a:cs typeface="Calibri"/>
              </a:rPr>
              <a:t>-</a:t>
            </a:r>
            <a:r>
              <a:rPr sz="3000" dirty="0">
                <a:latin typeface="Calibri"/>
                <a:cs typeface="Calibri"/>
              </a:rPr>
              <a:t>-</a:t>
            </a:r>
            <a:r>
              <a:rPr sz="3000" spc="-10" dirty="0">
                <a:latin typeface="Calibri"/>
                <a:cs typeface="Calibri"/>
              </a:rPr>
              <a:t>emergency </a:t>
            </a:r>
            <a:r>
              <a:rPr sz="3000" spc="-20" dirty="0">
                <a:latin typeface="Calibri"/>
                <a:cs typeface="Calibri"/>
              </a:rPr>
              <a:t>1975</a:t>
            </a: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ct val="79900"/>
              </a:lnSpc>
              <a:spcBef>
                <a:spcPts val="780"/>
              </a:spcBef>
              <a:buFont typeface="Calibri"/>
              <a:buAutoNum type="arabicPeriod" startAt="3"/>
              <a:tabLst>
                <a:tab pos="355600" algn="l"/>
                <a:tab pos="388620" algn="l"/>
              </a:tabLst>
            </a:pPr>
            <a:r>
              <a:rPr sz="3000" dirty="0">
                <a:latin typeface="Calibri"/>
                <a:cs typeface="Calibri"/>
              </a:rPr>
              <a:t>	</a:t>
            </a:r>
            <a:r>
              <a:rPr sz="3000" b="1" dirty="0">
                <a:latin typeface="Calibri"/>
                <a:cs typeface="Calibri"/>
              </a:rPr>
              <a:t>Basic</a:t>
            </a:r>
            <a:r>
              <a:rPr sz="3000" b="1" spc="-1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structur</a:t>
            </a:r>
            <a:r>
              <a:rPr sz="3000" spc="-10" dirty="0">
                <a:latin typeface="Calibri"/>
                <a:cs typeface="Calibri"/>
              </a:rPr>
              <a:t>e—</a:t>
            </a:r>
            <a:r>
              <a:rPr sz="3000" dirty="0">
                <a:latin typeface="Calibri"/>
                <a:cs typeface="Calibri"/>
              </a:rPr>
              <a:t>supremacy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const,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democratic </a:t>
            </a:r>
            <a:r>
              <a:rPr sz="3000" dirty="0">
                <a:latin typeface="Calibri"/>
                <a:cs typeface="Calibri"/>
              </a:rPr>
              <a:t>form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govt,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separation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power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between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3 </a:t>
            </a:r>
            <a:r>
              <a:rPr sz="3000" dirty="0">
                <a:latin typeface="Calibri"/>
                <a:cs typeface="Calibri"/>
              </a:rPr>
              <a:t>organs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etc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96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312420"/>
            <a:ext cx="7815580" cy="555879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410209" indent="-397510" algn="just">
              <a:lnSpc>
                <a:spcPct val="100000"/>
              </a:lnSpc>
              <a:spcBef>
                <a:spcPts val="509"/>
              </a:spcBef>
              <a:buFont typeface="Calibri"/>
              <a:buAutoNum type="arabicPeriod" startAt="9"/>
              <a:tabLst>
                <a:tab pos="410209" algn="l"/>
              </a:tabLst>
            </a:pPr>
            <a:r>
              <a:rPr sz="3200" b="1" dirty="0">
                <a:latin typeface="Calibri"/>
                <a:cs typeface="Calibri"/>
              </a:rPr>
              <a:t>Fundamental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rights</a:t>
            </a:r>
            <a:endParaRPr sz="3200">
              <a:latin typeface="Calibri"/>
              <a:cs typeface="Calibri"/>
            </a:endParaRPr>
          </a:p>
          <a:p>
            <a:pPr marL="622300" indent="-609600" algn="just">
              <a:lnSpc>
                <a:spcPts val="3650"/>
              </a:lnSpc>
              <a:spcBef>
                <a:spcPts val="409"/>
              </a:spcBef>
              <a:buAutoNum type="arabicPeriod" startAt="9"/>
              <a:tabLst>
                <a:tab pos="622300" algn="l"/>
              </a:tabLst>
            </a:pPr>
            <a:r>
              <a:rPr sz="3200" b="1" dirty="0">
                <a:latin typeface="Calibri"/>
                <a:cs typeface="Calibri"/>
              </a:rPr>
              <a:t>Personal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liberty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judicial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Activism—</a:t>
            </a:r>
            <a:endParaRPr sz="3200">
              <a:latin typeface="Calibri"/>
              <a:cs typeface="Calibri"/>
            </a:endParaRPr>
          </a:p>
          <a:p>
            <a:pPr marL="355600" algn="just">
              <a:lnSpc>
                <a:spcPts val="3650"/>
              </a:lnSpc>
            </a:pPr>
            <a:r>
              <a:rPr sz="3200" dirty="0">
                <a:latin typeface="Calibri"/>
                <a:cs typeface="Calibri"/>
              </a:rPr>
              <a:t>Articles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19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(1)(d),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21.</a:t>
            </a:r>
            <a:endParaRPr sz="3200">
              <a:latin typeface="Calibri"/>
              <a:cs typeface="Calibri"/>
            </a:endParaRPr>
          </a:p>
          <a:p>
            <a:pPr marL="355600" marR="711200" indent="-342900" algn="just">
              <a:lnSpc>
                <a:spcPts val="3450"/>
              </a:lnSpc>
              <a:spcBef>
                <a:spcPts val="850"/>
              </a:spcBef>
              <a:buAutoNum type="arabicPeriod" startAt="11"/>
              <a:tabLst>
                <a:tab pos="355600" algn="l"/>
                <a:tab pos="622300" algn="l"/>
              </a:tabLst>
            </a:pPr>
            <a:r>
              <a:rPr sz="3200" b="1" dirty="0">
                <a:latin typeface="Calibri"/>
                <a:cs typeface="Calibri"/>
              </a:rPr>
              <a:t>Menaka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Gandhi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v.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UOI—</a:t>
            </a:r>
            <a:r>
              <a:rPr sz="3200" dirty="0">
                <a:latin typeface="Calibri"/>
                <a:cs typeface="Calibri"/>
              </a:rPr>
              <a:t>Indian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judicial Activism</a:t>
            </a:r>
            <a:endParaRPr sz="32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90000"/>
              </a:lnSpc>
              <a:spcBef>
                <a:spcPts val="740"/>
              </a:spcBef>
            </a:pPr>
            <a:r>
              <a:rPr sz="3200" b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Judicial</a:t>
            </a:r>
            <a:r>
              <a:rPr sz="3200" b="1" u="sng" spc="-3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Activism</a:t>
            </a:r>
            <a:r>
              <a:rPr sz="3200" b="1" u="sng" spc="-3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of</a:t>
            </a:r>
            <a:r>
              <a:rPr sz="3200" b="1" u="sng" spc="-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Supreme</a:t>
            </a:r>
            <a:r>
              <a:rPr sz="3200" b="1" u="sng" spc="-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spc="-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Court—</a:t>
            </a:r>
            <a:r>
              <a:rPr sz="3200" b="1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Changing</a:t>
            </a:r>
            <a:r>
              <a:rPr sz="32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Facet</a:t>
            </a:r>
            <a:r>
              <a:rPr sz="3200" b="1" u="sng" spc="-4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of</a:t>
            </a:r>
            <a:r>
              <a:rPr sz="3200" b="1" u="sng" spc="-4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Divertive.P.</a:t>
            </a:r>
            <a:r>
              <a:rPr sz="3200" b="1" u="sng" spc="-5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and</a:t>
            </a:r>
            <a:r>
              <a:rPr sz="3200" b="1" u="sng" spc="-5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fundamental</a:t>
            </a:r>
            <a:r>
              <a:rPr sz="3200" b="1" u="sng" spc="-4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rights</a:t>
            </a:r>
            <a:r>
              <a:rPr sz="32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after</a:t>
            </a:r>
            <a:r>
              <a:rPr sz="3200" b="1" u="sng" spc="-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1980S.P</a:t>
            </a:r>
            <a:endParaRPr sz="3200">
              <a:latin typeface="Calibri"/>
              <a:cs typeface="Calibri"/>
            </a:endParaRPr>
          </a:p>
          <a:p>
            <a:pPr marL="12700" marR="3696335" algn="just">
              <a:lnSpc>
                <a:spcPct val="110700"/>
              </a:lnSpc>
            </a:pPr>
            <a:r>
              <a:rPr sz="3200" dirty="0">
                <a:latin typeface="Calibri"/>
                <a:cs typeface="Calibri"/>
              </a:rPr>
              <a:t>Equal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pay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equal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work </a:t>
            </a:r>
            <a:r>
              <a:rPr sz="3200" dirty="0">
                <a:latin typeface="Calibri"/>
                <a:cs typeface="Calibri"/>
              </a:rPr>
              <a:t>Rights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children</a:t>
            </a:r>
            <a:endParaRPr sz="32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409"/>
              </a:spcBef>
            </a:pPr>
            <a:r>
              <a:rPr sz="3200" dirty="0">
                <a:latin typeface="Calibri"/>
                <a:cs typeface="Calibri"/>
              </a:rPr>
              <a:t>Right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free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legal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aid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33679"/>
            <a:ext cx="146050" cy="139319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8839" y="251459"/>
            <a:ext cx="4970780" cy="1393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04215">
              <a:lnSpc>
                <a:spcPct val="110800"/>
              </a:lnSpc>
              <a:spcBef>
                <a:spcPts val="100"/>
              </a:spcBef>
            </a:pPr>
            <a:r>
              <a:rPr sz="2700" dirty="0">
                <a:latin typeface="Calibri"/>
                <a:cs typeface="Calibri"/>
              </a:rPr>
              <a:t>Right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Health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care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citizens </a:t>
            </a:r>
            <a:r>
              <a:rPr sz="2700" dirty="0">
                <a:latin typeface="Calibri"/>
                <a:cs typeface="Calibri"/>
              </a:rPr>
              <a:t>Right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Education</a:t>
            </a:r>
            <a:endParaRPr sz="2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2700" dirty="0">
                <a:latin typeface="Calibri"/>
                <a:cs typeface="Calibri"/>
              </a:rPr>
              <a:t>Right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pollution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free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environment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8640" y="6036875"/>
            <a:ext cx="2725420" cy="0"/>
          </a:xfrm>
          <a:custGeom>
            <a:avLst/>
            <a:gdLst/>
            <a:ahLst/>
            <a:cxnLst/>
            <a:rect l="l" t="t" r="r" b="b"/>
            <a:pathLst>
              <a:path w="2725420">
                <a:moveTo>
                  <a:pt x="0" y="0"/>
                </a:moveTo>
                <a:lnTo>
                  <a:pt x="2724792" y="0"/>
                </a:lnTo>
              </a:path>
            </a:pathLst>
          </a:custGeom>
          <a:ln w="22974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2075179"/>
            <a:ext cx="7914640" cy="412750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69545">
              <a:lnSpc>
                <a:spcPct val="100000"/>
              </a:lnSpc>
              <a:spcBef>
                <a:spcPts val="450"/>
              </a:spcBef>
            </a:pPr>
            <a:r>
              <a:rPr sz="27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JUDICIAL</a:t>
            </a:r>
            <a:r>
              <a:rPr sz="2700" b="1" u="sng" spc="-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7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ACTIVISM</a:t>
            </a:r>
            <a:r>
              <a:rPr sz="27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7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</a:t>
            </a:r>
            <a:r>
              <a:rPr sz="2700" b="1" u="sng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7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INDIA</a:t>
            </a:r>
            <a:r>
              <a:rPr sz="2700" b="1" u="sng" spc="-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7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AND</a:t>
            </a:r>
            <a:r>
              <a:rPr sz="2700" b="1" u="sng" spc="-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7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EMERGING</a:t>
            </a:r>
            <a:r>
              <a:rPr sz="2700" b="1" u="sng" spc="-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7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TRENDS</a:t>
            </a:r>
            <a:r>
              <a:rPr sz="2700" b="1" u="sng" spc="6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endParaRPr sz="2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2700" dirty="0">
                <a:latin typeface="Calibri"/>
                <a:cs typeface="Calibri"/>
              </a:rPr>
              <a:t>Article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324-</a:t>
            </a:r>
            <a:r>
              <a:rPr sz="2700" dirty="0">
                <a:latin typeface="Calibri"/>
                <a:cs typeface="Calibri"/>
              </a:rPr>
              <a:t>election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Duty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education</a:t>
            </a:r>
            <a:endParaRPr sz="2700">
              <a:latin typeface="Calibri"/>
              <a:cs typeface="Calibri"/>
            </a:endParaRPr>
          </a:p>
          <a:p>
            <a:pPr marL="12700" marR="1346835">
              <a:lnSpc>
                <a:spcPct val="110600"/>
              </a:lnSpc>
              <a:spcBef>
                <a:spcPts val="5"/>
              </a:spcBef>
            </a:pPr>
            <a:r>
              <a:rPr sz="2700" dirty="0">
                <a:latin typeface="Calibri"/>
                <a:cs typeface="Calibri"/>
              </a:rPr>
              <a:t>Public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interest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limitation--</a:t>
            </a:r>
            <a:r>
              <a:rPr sz="2700" dirty="0">
                <a:latin typeface="Calibri"/>
                <a:cs typeface="Calibri"/>
              </a:rPr>
              <a:t>-</a:t>
            </a:r>
            <a:r>
              <a:rPr sz="2700" b="1" dirty="0">
                <a:latin typeface="Calibri"/>
                <a:cs typeface="Calibri"/>
              </a:rPr>
              <a:t>limits</a:t>
            </a:r>
            <a:r>
              <a:rPr sz="2700" b="1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limitation </a:t>
            </a:r>
            <a:r>
              <a:rPr sz="2700" dirty="0">
                <a:latin typeface="Calibri"/>
                <a:cs typeface="Calibri"/>
              </a:rPr>
              <a:t>Privileges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parliament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judicial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review </a:t>
            </a:r>
            <a:r>
              <a:rPr sz="2700" dirty="0">
                <a:latin typeface="Calibri"/>
                <a:cs typeface="Calibri"/>
              </a:rPr>
              <a:t>Affirmative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action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its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b="1" spc="-10" dirty="0">
                <a:latin typeface="Calibri"/>
                <a:cs typeface="Calibri"/>
              </a:rPr>
              <a:t>limits</a:t>
            </a:r>
            <a:endParaRPr sz="2700">
              <a:latin typeface="Calibri"/>
              <a:cs typeface="Calibri"/>
            </a:endParaRPr>
          </a:p>
          <a:p>
            <a:pPr marL="12700" marR="3083560">
              <a:lnSpc>
                <a:spcPct val="110800"/>
              </a:lnSpc>
            </a:pPr>
            <a:r>
              <a:rPr sz="2700" dirty="0">
                <a:latin typeface="Calibri"/>
                <a:cs typeface="Calibri"/>
              </a:rPr>
              <a:t>Article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21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247—</a:t>
            </a:r>
            <a:r>
              <a:rPr sz="2700" dirty="0">
                <a:latin typeface="Calibri"/>
                <a:cs typeface="Calibri"/>
              </a:rPr>
              <a:t>speedy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justice </a:t>
            </a:r>
            <a:r>
              <a:rPr sz="2700" dirty="0">
                <a:latin typeface="Calibri"/>
                <a:cs typeface="Calibri"/>
              </a:rPr>
              <a:t>Judicial</a:t>
            </a:r>
            <a:r>
              <a:rPr sz="2700" spc="-10" dirty="0">
                <a:latin typeface="Calibri"/>
                <a:cs typeface="Calibri"/>
              </a:rPr>
              <a:t> legislation—</a:t>
            </a:r>
            <a:r>
              <a:rPr sz="2700" dirty="0">
                <a:latin typeface="Calibri"/>
                <a:cs typeface="Calibri"/>
              </a:rPr>
              <a:t>Article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21</a:t>
            </a:r>
            <a:r>
              <a:rPr sz="2700" spc="6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Role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judicial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Activism</a:t>
            </a:r>
            <a:endParaRPr sz="2700">
              <a:latin typeface="Calibri"/>
              <a:cs typeface="Calibri"/>
            </a:endParaRPr>
          </a:p>
          <a:p>
            <a:pPr marL="2737485">
              <a:lnSpc>
                <a:spcPct val="100000"/>
              </a:lnSpc>
              <a:spcBef>
                <a:spcPts val="350"/>
              </a:spcBef>
            </a:pPr>
            <a:r>
              <a:rPr sz="2700" spc="-10" dirty="0">
                <a:latin typeface="Calibri"/>
                <a:cs typeface="Calibri"/>
              </a:rPr>
              <a:t>**************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659673" y="6036875"/>
            <a:ext cx="2830195" cy="0"/>
          </a:xfrm>
          <a:custGeom>
            <a:avLst/>
            <a:gdLst/>
            <a:ahLst/>
            <a:cxnLst/>
            <a:rect l="l" t="t" r="r" b="b"/>
            <a:pathLst>
              <a:path w="2830195">
                <a:moveTo>
                  <a:pt x="0" y="0"/>
                </a:moveTo>
                <a:lnTo>
                  <a:pt x="2829610" y="0"/>
                </a:lnTo>
              </a:path>
            </a:pathLst>
          </a:custGeom>
          <a:ln w="22974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97</a:t>
            </a:fld>
            <a:endParaRPr spc="-25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0850" y="267970"/>
            <a:ext cx="8242300" cy="65277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67429" y="276859"/>
            <a:ext cx="201104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DHARMA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98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523240" y="897890"/>
            <a:ext cx="8002905" cy="520319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68300" marR="307340" indent="-342900">
              <a:lnSpc>
                <a:spcPct val="90000"/>
              </a:lnSpc>
              <a:spcBef>
                <a:spcPts val="480"/>
              </a:spcBef>
              <a:buFont typeface="Arial MT"/>
              <a:buChar char="•"/>
              <a:tabLst>
                <a:tab pos="368300" algn="l"/>
              </a:tabLst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India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development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jurisprudence— </a:t>
            </a:r>
            <a:r>
              <a:rPr sz="3200" dirty="0">
                <a:latin typeface="Calibri"/>
                <a:cs typeface="Calibri"/>
              </a:rPr>
              <a:t>Hindu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law,-</a:t>
            </a:r>
            <a:r>
              <a:rPr sz="3200" dirty="0">
                <a:latin typeface="Calibri"/>
                <a:cs typeface="Calibri"/>
              </a:rPr>
              <a:t>-western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jurists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legal philosophers.</a:t>
            </a:r>
            <a:endParaRPr sz="3200">
              <a:latin typeface="Calibri"/>
              <a:cs typeface="Calibri"/>
            </a:endParaRPr>
          </a:p>
          <a:p>
            <a:pPr marL="368300" marR="39370" indent="-342900">
              <a:lnSpc>
                <a:spcPts val="3450"/>
              </a:lnSpc>
              <a:spcBef>
                <a:spcPts val="850"/>
              </a:spcBef>
              <a:buFont typeface="Arial MT"/>
              <a:buChar char="•"/>
              <a:tabLst>
                <a:tab pos="368300" algn="l"/>
              </a:tabLst>
            </a:pPr>
            <a:r>
              <a:rPr sz="3200" dirty="0">
                <a:latin typeface="Calibri"/>
                <a:cs typeface="Calibri"/>
              </a:rPr>
              <a:t>Indian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jurists—</a:t>
            </a:r>
            <a:r>
              <a:rPr sz="3200" dirty="0">
                <a:latin typeface="Calibri"/>
                <a:cs typeface="Calibri"/>
              </a:rPr>
              <a:t>narmada,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jaimini,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Yagnavalkya, </a:t>
            </a:r>
            <a:r>
              <a:rPr sz="3200" dirty="0">
                <a:latin typeface="Calibri"/>
                <a:cs typeface="Calibri"/>
              </a:rPr>
              <a:t>Manu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,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kane,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Kautilya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were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there.</a:t>
            </a:r>
            <a:endParaRPr sz="3200">
              <a:latin typeface="Calibri"/>
              <a:cs typeface="Calibri"/>
            </a:endParaRPr>
          </a:p>
          <a:p>
            <a:pPr marL="368300" marR="17780" indent="-342900">
              <a:lnSpc>
                <a:spcPts val="3460"/>
              </a:lnSpc>
              <a:spcBef>
                <a:spcPts val="795"/>
              </a:spcBef>
              <a:buFont typeface="Arial MT"/>
              <a:buChar char="•"/>
              <a:tabLst>
                <a:tab pos="368300" algn="l"/>
              </a:tabLst>
            </a:pPr>
            <a:r>
              <a:rPr sz="3200" dirty="0">
                <a:latin typeface="Calibri"/>
                <a:cs typeface="Calibri"/>
              </a:rPr>
              <a:t>These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thinkers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developed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their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own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system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law</a:t>
            </a:r>
            <a:endParaRPr sz="3200">
              <a:latin typeface="Calibri"/>
              <a:cs typeface="Calibri"/>
            </a:endParaRPr>
          </a:p>
          <a:p>
            <a:pPr marL="368300" marR="128270" indent="-342900">
              <a:lnSpc>
                <a:spcPct val="89900"/>
              </a:lnSpc>
              <a:spcBef>
                <a:spcPts val="745"/>
              </a:spcBef>
              <a:buFont typeface="Arial MT"/>
              <a:buChar char="•"/>
              <a:tabLst>
                <a:tab pos="368300" algn="l"/>
              </a:tabLst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30" dirty="0">
                <a:latin typeface="Calibri"/>
                <a:cs typeface="Calibri"/>
              </a:rPr>
              <a:t>20</a:t>
            </a:r>
            <a:r>
              <a:rPr sz="2775" spc="-195" baseline="28528" dirty="0">
                <a:latin typeface="Calibri"/>
                <a:cs typeface="Calibri"/>
              </a:rPr>
              <a:t>th</a:t>
            </a:r>
            <a:r>
              <a:rPr sz="2775" spc="300" baseline="28528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contury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indain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Jurists,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Dr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BR </a:t>
            </a:r>
            <a:r>
              <a:rPr sz="3200" dirty="0">
                <a:latin typeface="Calibri"/>
                <a:cs typeface="Calibri"/>
              </a:rPr>
              <a:t>Ambedkar,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PV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Gajendragadkar,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Bhagvati, </a:t>
            </a:r>
            <a:r>
              <a:rPr sz="3200" dirty="0">
                <a:latin typeface="Calibri"/>
                <a:cs typeface="Calibri"/>
              </a:rPr>
              <a:t>chagla,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Krishna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Iyer—</a:t>
            </a:r>
            <a:r>
              <a:rPr sz="3200" i="1" dirty="0">
                <a:latin typeface="Calibri"/>
                <a:cs typeface="Calibri"/>
              </a:rPr>
              <a:t>developed</a:t>
            </a:r>
            <a:r>
              <a:rPr sz="3200" i="1" spc="-7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legal</a:t>
            </a:r>
            <a:r>
              <a:rPr sz="3200" i="1" spc="-75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system </a:t>
            </a:r>
            <a:r>
              <a:rPr sz="3200" i="1" dirty="0">
                <a:latin typeface="Calibri"/>
                <a:cs typeface="Calibri"/>
              </a:rPr>
              <a:t>and</a:t>
            </a:r>
            <a:r>
              <a:rPr sz="3200" i="1" spc="-10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principles</a:t>
            </a:r>
            <a:r>
              <a:rPr sz="3200" i="1" spc="-9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of</a:t>
            </a:r>
            <a:r>
              <a:rPr sz="3200" i="1" spc="-10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reasoning</a:t>
            </a:r>
            <a:r>
              <a:rPr sz="3200" i="1" spc="-9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and</a:t>
            </a:r>
            <a:r>
              <a:rPr sz="3200" i="1" spc="-9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human</a:t>
            </a:r>
            <a:r>
              <a:rPr sz="3200" i="1" spc="-95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being.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99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389890"/>
            <a:ext cx="7884159" cy="491871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3200" b="1" dirty="0">
                <a:latin typeface="Calibri"/>
                <a:cs typeface="Calibri"/>
              </a:rPr>
              <a:t>Dharma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or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Law</a:t>
            </a:r>
            <a:endParaRPr sz="3200">
              <a:latin typeface="Calibri"/>
              <a:cs typeface="Calibri"/>
            </a:endParaRPr>
          </a:p>
          <a:p>
            <a:pPr marL="12700" marR="241300">
              <a:lnSpc>
                <a:spcPts val="4640"/>
              </a:lnSpc>
              <a:spcBef>
                <a:spcPts val="275"/>
              </a:spcBef>
            </a:pPr>
            <a:r>
              <a:rPr sz="3200" dirty="0">
                <a:latin typeface="Calibri"/>
                <a:cs typeface="Calibri"/>
              </a:rPr>
              <a:t>Hindu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legal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works,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word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Dharma </a:t>
            </a:r>
            <a:r>
              <a:rPr sz="3200" dirty="0">
                <a:latin typeface="Calibri"/>
                <a:cs typeface="Calibri"/>
              </a:rPr>
              <a:t>Dharma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means—</a:t>
            </a:r>
            <a:r>
              <a:rPr sz="3200" dirty="0">
                <a:latin typeface="Calibri"/>
                <a:cs typeface="Calibri"/>
              </a:rPr>
              <a:t>sustains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holds</a:t>
            </a:r>
            <a:endParaRPr sz="3200">
              <a:latin typeface="Calibri"/>
              <a:cs typeface="Calibri"/>
            </a:endParaRPr>
          </a:p>
          <a:p>
            <a:pPr marL="355600" marR="60960" indent="-342900">
              <a:lnSpc>
                <a:spcPct val="100000"/>
              </a:lnSpc>
              <a:spcBef>
                <a:spcPts val="515"/>
              </a:spcBef>
            </a:pPr>
            <a:r>
              <a:rPr sz="3200" b="1" dirty="0">
                <a:latin typeface="Calibri"/>
                <a:cs typeface="Calibri"/>
              </a:rPr>
              <a:t>English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Writers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10" dirty="0">
                <a:latin typeface="Calibri"/>
                <a:cs typeface="Calibri"/>
              </a:rPr>
              <a:t>-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30" dirty="0">
                <a:latin typeface="Calibri"/>
                <a:cs typeface="Calibri"/>
              </a:rPr>
              <a:t>Dharma—</a:t>
            </a:r>
            <a:r>
              <a:rPr sz="3200" dirty="0">
                <a:latin typeface="Calibri"/>
                <a:cs typeface="Calibri"/>
              </a:rPr>
              <a:t>includes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religious, </a:t>
            </a:r>
            <a:r>
              <a:rPr sz="3200" dirty="0">
                <a:latin typeface="Calibri"/>
                <a:cs typeface="Calibri"/>
              </a:rPr>
              <a:t>moral,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social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legal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duties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only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be </a:t>
            </a:r>
            <a:r>
              <a:rPr sz="3200" dirty="0">
                <a:latin typeface="Calibri"/>
                <a:cs typeface="Calibri"/>
              </a:rPr>
              <a:t>defined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contents.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90"/>
              </a:spcBef>
            </a:pPr>
            <a:r>
              <a:rPr sz="3200" b="1" dirty="0">
                <a:latin typeface="Calibri"/>
                <a:cs typeface="Calibri"/>
              </a:rPr>
              <a:t>Hindu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scriptures—</a:t>
            </a:r>
            <a:r>
              <a:rPr sz="3200" dirty="0">
                <a:latin typeface="Calibri"/>
                <a:cs typeface="Calibri"/>
              </a:rPr>
              <a:t>Dharma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stands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religious </a:t>
            </a:r>
            <a:r>
              <a:rPr sz="3200" dirty="0">
                <a:latin typeface="Calibri"/>
                <a:cs typeface="Calibri"/>
              </a:rPr>
              <a:t>rights,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fixed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principles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rules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conduct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whole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body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religious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duties.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100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246379"/>
            <a:ext cx="7903209" cy="6263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Hindu</a:t>
            </a:r>
            <a:r>
              <a:rPr sz="3000" b="1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legal</a:t>
            </a:r>
            <a:r>
              <a:rPr sz="3000" b="1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theory</a:t>
            </a:r>
            <a:r>
              <a:rPr sz="3000" b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sz="3000" b="1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Hindu</a:t>
            </a:r>
            <a:r>
              <a:rPr sz="3000" b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Dharmasastra</a:t>
            </a:r>
            <a:endParaRPr sz="3000">
              <a:latin typeface="Calibri"/>
              <a:cs typeface="Calibri"/>
            </a:endParaRPr>
          </a:p>
          <a:p>
            <a:pPr marL="355600" marR="309880" indent="-342900">
              <a:lnSpc>
                <a:spcPct val="8000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Hindu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jurisprudence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rooted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Hindu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religion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custom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Personal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law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Mahomedans</a:t>
            </a:r>
            <a:endParaRPr sz="3000">
              <a:latin typeface="Calibri"/>
              <a:cs typeface="Calibri"/>
            </a:endParaRPr>
          </a:p>
          <a:p>
            <a:pPr marL="355600" marR="123189" indent="-342900">
              <a:lnSpc>
                <a:spcPct val="79900"/>
              </a:lnSpc>
              <a:spcBef>
                <a:spcPts val="74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Truths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Hinduism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Brahma(God)— Dharma(conformity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with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man’s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inner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true </a:t>
            </a:r>
            <a:r>
              <a:rPr sz="3000" dirty="0">
                <a:latin typeface="Calibri"/>
                <a:cs typeface="Calibri"/>
              </a:rPr>
              <a:t>nature)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Karma(act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accruing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merits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demerits </a:t>
            </a:r>
            <a:r>
              <a:rPr sz="3000" dirty="0">
                <a:latin typeface="Calibri"/>
                <a:cs typeface="Calibri"/>
              </a:rPr>
              <a:t>according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Dharma)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0"/>
              </a:spcBef>
              <a:buFont typeface="Arial MT"/>
              <a:buChar char="•"/>
              <a:tabLst>
                <a:tab pos="354965" algn="l"/>
              </a:tabLst>
            </a:pPr>
            <a:r>
              <a:rPr sz="3000" dirty="0">
                <a:latin typeface="Calibri"/>
                <a:cs typeface="Calibri"/>
              </a:rPr>
              <a:t>Man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has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do</a:t>
            </a:r>
            <a:r>
              <a:rPr sz="3000" spc="10" dirty="0">
                <a:latin typeface="Calibri"/>
                <a:cs typeface="Calibri"/>
              </a:rPr>
              <a:t> </a:t>
            </a:r>
            <a:r>
              <a:rPr sz="3000" b="1" i="1" spc="-10" dirty="0">
                <a:latin typeface="Calibri"/>
                <a:cs typeface="Calibri"/>
              </a:rPr>
              <a:t>Karma</a:t>
            </a: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ts val="2880"/>
              </a:lnSpc>
              <a:spcBef>
                <a:spcPts val="72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Go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along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path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b="1" i="1" dirty="0">
                <a:latin typeface="Calibri"/>
                <a:cs typeface="Calibri"/>
              </a:rPr>
              <a:t>Dharma</a:t>
            </a:r>
            <a:r>
              <a:rPr sz="3000" b="1" i="1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&amp;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attain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Brahma— </a:t>
            </a:r>
            <a:r>
              <a:rPr sz="3000" dirty="0">
                <a:latin typeface="Calibri"/>
                <a:cs typeface="Calibri"/>
              </a:rPr>
              <a:t>called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b="1" i="1" spc="-10" dirty="0">
                <a:latin typeface="Calibri"/>
                <a:cs typeface="Calibri"/>
              </a:rPr>
              <a:t>Moksha.</a:t>
            </a:r>
            <a:endParaRPr sz="3000">
              <a:latin typeface="Calibri"/>
              <a:cs typeface="Calibri"/>
            </a:endParaRPr>
          </a:p>
          <a:p>
            <a:pPr marL="355600" marR="1144905" indent="-342900">
              <a:lnSpc>
                <a:spcPct val="79700"/>
              </a:lnSpc>
              <a:spcBef>
                <a:spcPts val="785"/>
              </a:spcBef>
              <a:buChar char="•"/>
              <a:tabLst>
                <a:tab pos="355600" algn="l"/>
                <a:tab pos="441325" algn="l"/>
              </a:tabLst>
            </a:pPr>
            <a:r>
              <a:rPr sz="4500" baseline="2777" dirty="0">
                <a:latin typeface="Arial MT"/>
                <a:cs typeface="Arial MT"/>
              </a:rPr>
              <a:t>	</a:t>
            </a:r>
            <a:r>
              <a:rPr sz="3000" dirty="0">
                <a:latin typeface="Calibri"/>
                <a:cs typeface="Calibri"/>
              </a:rPr>
              <a:t>when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attains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Brahma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or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Moksha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is </a:t>
            </a:r>
            <a:r>
              <a:rPr sz="3000" dirty="0">
                <a:latin typeface="Calibri"/>
                <a:cs typeface="Calibri"/>
              </a:rPr>
              <a:t>governed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by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b="1" i="1" spc="-10" dirty="0">
                <a:latin typeface="Calibri"/>
                <a:cs typeface="Calibri"/>
              </a:rPr>
              <a:t>Dharmasastras</a:t>
            </a:r>
            <a:r>
              <a:rPr sz="3000" spc="-10" dirty="0">
                <a:latin typeface="Calibri"/>
                <a:cs typeface="Calibri"/>
              </a:rPr>
              <a:t>,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or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law.</a:t>
            </a:r>
            <a:endParaRPr sz="3000">
              <a:latin typeface="Calibri"/>
              <a:cs typeface="Calibri"/>
            </a:endParaRPr>
          </a:p>
          <a:p>
            <a:pPr marL="355600" marR="449580" indent="-342900">
              <a:lnSpc>
                <a:spcPct val="80000"/>
              </a:lnSpc>
              <a:spcBef>
                <a:spcPts val="750"/>
              </a:spcBef>
              <a:buFont typeface="Arial MT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Muslim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too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have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accepted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Koran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or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God’s </a:t>
            </a:r>
            <a:r>
              <a:rPr sz="3000" spc="-20" dirty="0">
                <a:latin typeface="Calibri"/>
                <a:cs typeface="Calibri"/>
              </a:rPr>
              <a:t>words-</a:t>
            </a:r>
            <a:r>
              <a:rPr sz="3000" spc="-10" dirty="0">
                <a:latin typeface="Calibri"/>
                <a:cs typeface="Calibri"/>
              </a:rPr>
              <a:t>--</a:t>
            </a:r>
            <a:r>
              <a:rPr sz="3000" dirty="0">
                <a:latin typeface="Calibri"/>
                <a:cs typeface="Calibri"/>
              </a:rPr>
              <a:t>source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their</a:t>
            </a:r>
            <a:r>
              <a:rPr sz="3000" spc="-25" dirty="0">
                <a:latin typeface="Calibri"/>
                <a:cs typeface="Calibri"/>
              </a:rPr>
              <a:t> Law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101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10540" y="718820"/>
            <a:ext cx="7955280" cy="4716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marR="304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81000" algn="l"/>
              </a:tabLst>
            </a:pPr>
            <a:r>
              <a:rPr sz="32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J</a:t>
            </a:r>
            <a:r>
              <a:rPr sz="32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amini’s</a:t>
            </a:r>
            <a:r>
              <a:rPr sz="3200" b="1" u="sng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view</a:t>
            </a:r>
            <a:r>
              <a:rPr sz="3200" spc="-10" dirty="0">
                <a:latin typeface="Calibri"/>
                <a:cs typeface="Calibri"/>
              </a:rPr>
              <a:t>-</a:t>
            </a:r>
            <a:r>
              <a:rPr sz="3200" dirty="0">
                <a:latin typeface="Calibri"/>
                <a:cs typeface="Calibri"/>
              </a:rPr>
              <a:t>conducive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welfare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society.-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10" dirty="0">
                <a:latin typeface="Calibri"/>
                <a:cs typeface="Calibri"/>
              </a:rPr>
              <a:t>-</a:t>
            </a:r>
            <a:r>
              <a:rPr sz="3200" dirty="0">
                <a:latin typeface="Calibri"/>
                <a:cs typeface="Calibri"/>
              </a:rPr>
              <a:t>According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him—</a:t>
            </a:r>
            <a:r>
              <a:rPr sz="3200" spc="-10" dirty="0">
                <a:latin typeface="Calibri"/>
                <a:cs typeface="Calibri"/>
              </a:rPr>
              <a:t>Dharma- </a:t>
            </a:r>
            <a:r>
              <a:rPr sz="3200" dirty="0">
                <a:latin typeface="Calibri"/>
                <a:cs typeface="Calibri"/>
              </a:rPr>
              <a:t>ordained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Vedas.-</a:t>
            </a:r>
            <a:r>
              <a:rPr sz="3200" spc="-10" dirty="0">
                <a:latin typeface="Calibri"/>
                <a:cs typeface="Calibri"/>
              </a:rPr>
              <a:t>-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b="1" dirty="0">
                <a:latin typeface="Calibri"/>
                <a:cs typeface="Calibri"/>
              </a:rPr>
              <a:t>Dharma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includes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b="1" u="sng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3</a:t>
            </a:r>
            <a:r>
              <a:rPr sz="32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things,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relation,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duty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inseparable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quality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thing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order.</a:t>
            </a:r>
            <a:endParaRPr sz="32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790"/>
              </a:spcBef>
            </a:pPr>
            <a:r>
              <a:rPr sz="3200" spc="-50" dirty="0">
                <a:latin typeface="Calibri"/>
                <a:cs typeface="Calibri"/>
              </a:rPr>
              <a:t>1.1</a:t>
            </a:r>
            <a:r>
              <a:rPr sz="2775" spc="-75" baseline="28528" dirty="0">
                <a:latin typeface="Calibri"/>
                <a:cs typeface="Calibri"/>
              </a:rPr>
              <a:t>st</a:t>
            </a:r>
            <a:r>
              <a:rPr sz="3200" spc="-50" dirty="0">
                <a:latin typeface="Calibri"/>
                <a:cs typeface="Calibri"/>
              </a:rPr>
              <a:t>,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religion—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God.</a:t>
            </a:r>
            <a:endParaRPr sz="32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800"/>
              </a:spcBef>
            </a:pPr>
            <a:r>
              <a:rPr sz="3200" spc="-95" dirty="0">
                <a:latin typeface="Calibri"/>
                <a:cs typeface="Calibri"/>
              </a:rPr>
              <a:t>2.2</a:t>
            </a:r>
            <a:r>
              <a:rPr sz="2775" spc="-142" baseline="28528" dirty="0">
                <a:latin typeface="Calibri"/>
                <a:cs typeface="Calibri"/>
              </a:rPr>
              <a:t>nd</a:t>
            </a:r>
            <a:r>
              <a:rPr sz="3200" spc="-95" dirty="0">
                <a:latin typeface="Calibri"/>
                <a:cs typeface="Calibri"/>
              </a:rPr>
              <a:t>,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Dharma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stands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duty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Kartavya</a:t>
            </a:r>
            <a:endParaRPr sz="3200">
              <a:latin typeface="Calibri"/>
              <a:cs typeface="Calibri"/>
            </a:endParaRPr>
          </a:p>
          <a:p>
            <a:pPr marL="381000" marR="351155" indent="-342900">
              <a:lnSpc>
                <a:spcPts val="3829"/>
              </a:lnSpc>
              <a:spcBef>
                <a:spcPts val="910"/>
              </a:spcBef>
            </a:pPr>
            <a:r>
              <a:rPr sz="3200" spc="-40" dirty="0">
                <a:latin typeface="Calibri"/>
                <a:cs typeface="Calibri"/>
              </a:rPr>
              <a:t>3.3</a:t>
            </a:r>
            <a:r>
              <a:rPr sz="2775" spc="-60" baseline="28528" dirty="0">
                <a:latin typeface="Calibri"/>
                <a:cs typeface="Calibri"/>
              </a:rPr>
              <a:t>rd</a:t>
            </a:r>
            <a:r>
              <a:rPr sz="3200" spc="-40" dirty="0">
                <a:latin typeface="Calibri"/>
                <a:cs typeface="Calibri"/>
              </a:rPr>
              <a:t>,Dharma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connotes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essential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characteristic </a:t>
            </a:r>
            <a:r>
              <a:rPr sz="3200" dirty="0">
                <a:latin typeface="Calibri"/>
                <a:cs typeface="Calibri"/>
              </a:rPr>
              <a:t>features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thing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object.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01929"/>
            <a:ext cx="1460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0" dirty="0">
                <a:solidFill>
                  <a:srgbClr val="FF0000"/>
                </a:solidFill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3439" y="220979"/>
            <a:ext cx="7781290" cy="650113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8100" marR="756285">
              <a:lnSpc>
                <a:spcPts val="2910"/>
              </a:lnSpc>
              <a:spcBef>
                <a:spcPts val="470"/>
              </a:spcBef>
            </a:pPr>
            <a:r>
              <a:rPr sz="27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Sources</a:t>
            </a:r>
            <a:r>
              <a:rPr sz="2700" b="1" u="sng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7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of</a:t>
            </a:r>
            <a:r>
              <a:rPr sz="2700" b="1" u="sng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7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Dharma-</a:t>
            </a:r>
            <a:r>
              <a:rPr sz="27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law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is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discoverable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by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reason </a:t>
            </a:r>
            <a:r>
              <a:rPr sz="2700" dirty="0">
                <a:latin typeface="Calibri"/>
                <a:cs typeface="Calibri"/>
              </a:rPr>
              <a:t>because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will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God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&amp;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human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reason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coincide.</a:t>
            </a:r>
            <a:endParaRPr sz="2700">
              <a:latin typeface="Calibri"/>
              <a:cs typeface="Calibri"/>
            </a:endParaRPr>
          </a:p>
          <a:p>
            <a:pPr marL="38100" marR="123189">
              <a:lnSpc>
                <a:spcPct val="89900"/>
              </a:lnSpc>
              <a:spcBef>
                <a:spcPts val="635"/>
              </a:spcBef>
            </a:pPr>
            <a:r>
              <a:rPr sz="2700" i="1" dirty="0">
                <a:latin typeface="Calibri"/>
                <a:cs typeface="Calibri"/>
              </a:rPr>
              <a:t>Smritikar(those</a:t>
            </a:r>
            <a:r>
              <a:rPr sz="2700" i="1" spc="-45" dirty="0">
                <a:latin typeface="Calibri"/>
                <a:cs typeface="Calibri"/>
              </a:rPr>
              <a:t> </a:t>
            </a:r>
            <a:r>
              <a:rPr sz="2700" i="1" dirty="0">
                <a:latin typeface="Calibri"/>
                <a:cs typeface="Calibri"/>
              </a:rPr>
              <a:t>person</a:t>
            </a:r>
            <a:r>
              <a:rPr sz="2700" i="1" spc="-40" dirty="0">
                <a:latin typeface="Calibri"/>
                <a:cs typeface="Calibri"/>
              </a:rPr>
              <a:t> </a:t>
            </a:r>
            <a:r>
              <a:rPr sz="2700" i="1" dirty="0">
                <a:latin typeface="Calibri"/>
                <a:cs typeface="Calibri"/>
              </a:rPr>
              <a:t>who</a:t>
            </a:r>
            <a:r>
              <a:rPr sz="2700" i="1" spc="-45" dirty="0">
                <a:latin typeface="Calibri"/>
                <a:cs typeface="Calibri"/>
              </a:rPr>
              <a:t> </a:t>
            </a:r>
            <a:r>
              <a:rPr sz="2700" i="1" dirty="0">
                <a:latin typeface="Calibri"/>
                <a:cs typeface="Calibri"/>
              </a:rPr>
              <a:t>were</a:t>
            </a:r>
            <a:r>
              <a:rPr sz="2700" i="1" spc="-45" dirty="0">
                <a:latin typeface="Calibri"/>
                <a:cs typeface="Calibri"/>
              </a:rPr>
              <a:t> </a:t>
            </a:r>
            <a:r>
              <a:rPr sz="2700" i="1" dirty="0">
                <a:latin typeface="Calibri"/>
                <a:cs typeface="Calibri"/>
              </a:rPr>
              <a:t>learned</a:t>
            </a:r>
            <a:r>
              <a:rPr sz="2700" i="1" spc="-35" dirty="0">
                <a:latin typeface="Calibri"/>
                <a:cs typeface="Calibri"/>
              </a:rPr>
              <a:t> </a:t>
            </a:r>
            <a:r>
              <a:rPr sz="2700" i="1" dirty="0">
                <a:latin typeface="Calibri"/>
                <a:cs typeface="Calibri"/>
              </a:rPr>
              <a:t>in</a:t>
            </a:r>
            <a:r>
              <a:rPr sz="2700" i="1" spc="-40" dirty="0">
                <a:latin typeface="Calibri"/>
                <a:cs typeface="Calibri"/>
              </a:rPr>
              <a:t> </a:t>
            </a:r>
            <a:r>
              <a:rPr sz="2700" i="1" dirty="0">
                <a:latin typeface="Calibri"/>
                <a:cs typeface="Calibri"/>
              </a:rPr>
              <a:t>the</a:t>
            </a:r>
            <a:r>
              <a:rPr sz="2700" i="1" spc="-45" dirty="0">
                <a:latin typeface="Calibri"/>
                <a:cs typeface="Calibri"/>
              </a:rPr>
              <a:t> </a:t>
            </a:r>
            <a:r>
              <a:rPr sz="2700" i="1" spc="-10" dirty="0">
                <a:latin typeface="Calibri"/>
                <a:cs typeface="Calibri"/>
              </a:rPr>
              <a:t>Vedas) </a:t>
            </a:r>
            <a:r>
              <a:rPr sz="2700" dirty="0">
                <a:latin typeface="Calibri"/>
                <a:cs typeface="Calibri"/>
              </a:rPr>
              <a:t>laid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down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4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sources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law-</a:t>
            </a:r>
            <a:r>
              <a:rPr sz="2700" dirty="0">
                <a:latin typeface="Calibri"/>
                <a:cs typeface="Calibri"/>
              </a:rPr>
              <a:t>Veda,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Smriti,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Sadachar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50" dirty="0">
                <a:latin typeface="Calibri"/>
                <a:cs typeface="Calibri"/>
              </a:rPr>
              <a:t>&amp; </a:t>
            </a:r>
            <a:r>
              <a:rPr sz="2700" spc="-10" dirty="0">
                <a:latin typeface="Calibri"/>
                <a:cs typeface="Calibri"/>
              </a:rPr>
              <a:t>self-satisfaction.—</a:t>
            </a:r>
            <a:r>
              <a:rPr sz="2700" dirty="0">
                <a:latin typeface="Calibri"/>
                <a:cs typeface="Calibri"/>
              </a:rPr>
              <a:t>they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interprete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it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but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not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create it(Vedas).</a:t>
            </a:r>
            <a:endParaRPr sz="2700">
              <a:latin typeface="Calibri"/>
              <a:cs typeface="Calibri"/>
            </a:endParaRPr>
          </a:p>
          <a:p>
            <a:pPr marL="38100" marR="57150">
              <a:lnSpc>
                <a:spcPct val="90000"/>
              </a:lnSpc>
              <a:spcBef>
                <a:spcPts val="675"/>
              </a:spcBef>
            </a:pPr>
            <a:r>
              <a:rPr sz="27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Law</a:t>
            </a:r>
            <a:r>
              <a:rPr sz="2700" b="1" u="sng" spc="-3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7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givers</a:t>
            </a:r>
            <a:r>
              <a:rPr sz="2700" b="1" u="sng" spc="-3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70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Dharmasutras</a:t>
            </a:r>
            <a:r>
              <a:rPr sz="2700" b="1" u="sng" spc="-3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7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BC</a:t>
            </a:r>
            <a:r>
              <a:rPr sz="2700" b="1" u="sng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7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600</a:t>
            </a:r>
            <a:r>
              <a:rPr sz="2700" b="1" u="sng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7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to</a:t>
            </a:r>
            <a:r>
              <a:rPr sz="2700" b="1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7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200-</a:t>
            </a:r>
            <a:r>
              <a:rPr sz="2700" b="1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Vedas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were </a:t>
            </a:r>
            <a:r>
              <a:rPr sz="2700" dirty="0">
                <a:latin typeface="Calibri"/>
                <a:cs typeface="Calibri"/>
              </a:rPr>
              <a:t>studied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by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Brahmins</a:t>
            </a:r>
            <a:r>
              <a:rPr sz="2700" i="1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who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were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divided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into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various branches.</a:t>
            </a:r>
            <a:endParaRPr sz="27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350"/>
              </a:spcBef>
            </a:pPr>
            <a:r>
              <a:rPr sz="2700" dirty="0">
                <a:latin typeface="Calibri"/>
                <a:cs typeface="Calibri"/>
              </a:rPr>
              <a:t>The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sutras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were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Dharma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sutras.</a:t>
            </a:r>
            <a:endParaRPr sz="2700">
              <a:latin typeface="Calibri"/>
              <a:cs typeface="Calibri"/>
            </a:endParaRPr>
          </a:p>
          <a:p>
            <a:pPr marL="38100" marR="145415">
              <a:lnSpc>
                <a:spcPts val="2920"/>
              </a:lnSpc>
              <a:spcBef>
                <a:spcPts val="705"/>
              </a:spcBef>
            </a:pPr>
            <a:r>
              <a:rPr sz="2700" dirty="0">
                <a:latin typeface="Calibri"/>
                <a:cs typeface="Calibri"/>
              </a:rPr>
              <a:t>The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i="1" dirty="0">
                <a:latin typeface="Calibri"/>
                <a:cs typeface="Calibri"/>
              </a:rPr>
              <a:t>srautasutras</a:t>
            </a:r>
            <a:r>
              <a:rPr sz="2700" i="1" spc="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i="1" dirty="0">
                <a:latin typeface="Calibri"/>
                <a:cs typeface="Calibri"/>
              </a:rPr>
              <a:t>Grihyasutras</a:t>
            </a:r>
            <a:r>
              <a:rPr sz="2700" i="1" spc="-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were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sutras </a:t>
            </a:r>
            <a:r>
              <a:rPr sz="2700" dirty="0">
                <a:latin typeface="Calibri"/>
                <a:cs typeface="Calibri"/>
              </a:rPr>
              <a:t>dealing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with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ceremonial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domestic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rituals.</a:t>
            </a:r>
            <a:endParaRPr sz="2700">
              <a:latin typeface="Calibri"/>
              <a:cs typeface="Calibri"/>
            </a:endParaRPr>
          </a:p>
          <a:p>
            <a:pPr marL="38100" marR="611505">
              <a:lnSpc>
                <a:spcPts val="2910"/>
              </a:lnSpc>
              <a:spcBef>
                <a:spcPts val="675"/>
              </a:spcBef>
            </a:pPr>
            <a:r>
              <a:rPr sz="2700" dirty="0">
                <a:latin typeface="Calibri"/>
                <a:cs typeface="Calibri"/>
              </a:rPr>
              <a:t>Most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ancient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legal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literature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includes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the </a:t>
            </a:r>
            <a:r>
              <a:rPr sz="2700" dirty="0">
                <a:latin typeface="Calibri"/>
                <a:cs typeface="Calibri"/>
              </a:rPr>
              <a:t>Dharmasutras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of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Gautam</a:t>
            </a:r>
            <a:r>
              <a:rPr sz="2700" i="1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700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Baudhayana,</a:t>
            </a:r>
            <a:r>
              <a:rPr sz="2700" i="1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700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Apastamba</a:t>
            </a:r>
            <a:r>
              <a:rPr sz="2700" i="1" spc="-10" dirty="0">
                <a:latin typeface="Calibri"/>
                <a:cs typeface="Calibri"/>
              </a:rPr>
              <a:t> </a:t>
            </a:r>
            <a:r>
              <a:rPr sz="2700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and</a:t>
            </a:r>
            <a:r>
              <a:rPr sz="2700" i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700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Vaisistha.</a:t>
            </a:r>
            <a:endParaRPr sz="27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310"/>
              </a:spcBef>
            </a:pPr>
            <a:r>
              <a:rPr sz="2700" dirty="0">
                <a:latin typeface="Calibri"/>
                <a:cs typeface="Calibri"/>
              </a:rPr>
              <a:t>The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Dharmasastras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existed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even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before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BC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600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70" dirty="0">
                <a:latin typeface="Calibri"/>
                <a:cs typeface="Calibri"/>
              </a:rPr>
              <a:t>300</a:t>
            </a:r>
            <a:r>
              <a:rPr sz="1800" spc="-104" baseline="16203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r>
              <a:rPr sz="2700" spc="-70" dirty="0">
                <a:latin typeface="Calibri"/>
                <a:cs typeface="Calibri"/>
              </a:rPr>
              <a:t>.</a:t>
            </a:r>
            <a:r>
              <a:rPr sz="1800" spc="-104" baseline="16203" dirty="0">
                <a:solidFill>
                  <a:srgbClr val="888888"/>
                </a:solidFill>
                <a:latin typeface="Calibri"/>
                <a:cs typeface="Calibri"/>
              </a:rPr>
              <a:t>02</a:t>
            </a:r>
            <a:endParaRPr sz="1800" baseline="16203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027429"/>
            <a:ext cx="1460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2593340"/>
            <a:ext cx="1460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0" dirty="0">
                <a:solidFill>
                  <a:srgbClr val="FF0000"/>
                </a:solidFill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3745229"/>
            <a:ext cx="146050" cy="93726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5071109"/>
            <a:ext cx="1460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0" y="6267450"/>
            <a:ext cx="1460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103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289559"/>
            <a:ext cx="7941309" cy="564007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355600" marR="402590" indent="-342900">
              <a:lnSpc>
                <a:spcPts val="3450"/>
              </a:lnSpc>
              <a:spcBef>
                <a:spcPts val="54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Gautam</a:t>
            </a:r>
            <a:r>
              <a:rPr sz="3200" b="1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and</a:t>
            </a:r>
            <a:r>
              <a:rPr sz="3200" b="1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His</a:t>
            </a:r>
            <a:r>
              <a:rPr sz="3200" b="1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Dharmasutra</a:t>
            </a:r>
            <a:r>
              <a:rPr sz="3200" spc="-10" dirty="0">
                <a:latin typeface="Calibri"/>
                <a:cs typeface="Calibri"/>
              </a:rPr>
              <a:t>—</a:t>
            </a:r>
            <a:r>
              <a:rPr sz="3200" spc="-25" dirty="0">
                <a:latin typeface="Calibri"/>
                <a:cs typeface="Calibri"/>
              </a:rPr>
              <a:t>28 </a:t>
            </a:r>
            <a:r>
              <a:rPr sz="3200" spc="-20" dirty="0">
                <a:latin typeface="Calibri"/>
                <a:cs typeface="Calibri"/>
              </a:rPr>
              <a:t>chapters,-</a:t>
            </a:r>
            <a:r>
              <a:rPr sz="3200" spc="-10" dirty="0">
                <a:latin typeface="Calibri"/>
                <a:cs typeface="Calibri"/>
              </a:rPr>
              <a:t>--</a:t>
            </a:r>
            <a:r>
              <a:rPr sz="3200" dirty="0">
                <a:latin typeface="Calibri"/>
                <a:cs typeface="Calibri"/>
              </a:rPr>
              <a:t>included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source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Dharma,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raja </a:t>
            </a:r>
            <a:r>
              <a:rPr sz="3200" dirty="0">
                <a:latin typeface="Calibri"/>
                <a:cs typeface="Calibri"/>
              </a:rPr>
              <a:t>dharma,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certain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Punishment,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etc,.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his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ts val="3210"/>
              </a:lnSpc>
            </a:pPr>
            <a:r>
              <a:rPr sz="3200" spc="-10" dirty="0">
                <a:latin typeface="Calibri"/>
                <a:cs typeface="Calibri"/>
              </a:rPr>
              <a:t>Dharmasutra,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Haradatta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wrote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commentary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ts val="3650"/>
              </a:lnSpc>
            </a:pPr>
            <a:r>
              <a:rPr sz="3200" dirty="0">
                <a:latin typeface="Calibri"/>
                <a:cs typeface="Calibri"/>
              </a:rPr>
              <a:t>called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Mitakshara.</a:t>
            </a:r>
            <a:endParaRPr sz="3200">
              <a:latin typeface="Calibri"/>
              <a:cs typeface="Calibri"/>
            </a:endParaRPr>
          </a:p>
          <a:p>
            <a:pPr marL="355600" marR="131445" indent="-342900">
              <a:lnSpc>
                <a:spcPts val="3450"/>
              </a:lnSpc>
              <a:spcBef>
                <a:spcPts val="85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Baudhayana’s–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mentioned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12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kind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sons </a:t>
            </a:r>
            <a:r>
              <a:rPr sz="3200" dirty="0">
                <a:latin typeface="Calibri"/>
                <a:cs typeface="Calibri"/>
              </a:rPr>
              <a:t>belonging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both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families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inheriting.</a:t>
            </a:r>
            <a:endParaRPr sz="3200">
              <a:latin typeface="Calibri"/>
              <a:cs typeface="Calibri"/>
            </a:endParaRPr>
          </a:p>
          <a:p>
            <a:pPr marL="355600" marR="26034" indent="-342900">
              <a:lnSpc>
                <a:spcPts val="346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A)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class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which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sons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inherit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their </a:t>
            </a:r>
            <a:r>
              <a:rPr sz="3200" dirty="0">
                <a:latin typeface="Calibri"/>
                <a:cs typeface="Calibri"/>
              </a:rPr>
              <a:t>shares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property.</a:t>
            </a:r>
            <a:endParaRPr sz="3200">
              <a:latin typeface="Calibri"/>
              <a:cs typeface="Calibri"/>
            </a:endParaRPr>
          </a:p>
          <a:p>
            <a:pPr marL="355600" marR="229870" indent="-342900">
              <a:lnSpc>
                <a:spcPts val="345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B)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sons—</a:t>
            </a:r>
            <a:r>
              <a:rPr sz="3200" dirty="0">
                <a:latin typeface="Calibri"/>
                <a:cs typeface="Calibri"/>
              </a:rPr>
              <a:t>entitled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benefits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membership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family,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&amp;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nothing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way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inheritance.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104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10540" y="292100"/>
            <a:ext cx="8036559" cy="551053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81000" marR="346075" indent="-342900">
              <a:lnSpc>
                <a:spcPct val="89900"/>
              </a:lnSpc>
              <a:spcBef>
                <a:spcPts val="459"/>
              </a:spcBef>
              <a:buFont typeface="Arial MT"/>
              <a:buChar char="•"/>
              <a:tabLst>
                <a:tab pos="381000" algn="l"/>
              </a:tabLst>
            </a:pPr>
            <a:r>
              <a:rPr sz="30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Apastamba-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-</a:t>
            </a:r>
            <a:r>
              <a:rPr sz="3000" b="1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-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composed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spc="-140" dirty="0">
                <a:latin typeface="Calibri"/>
                <a:cs typeface="Calibri"/>
              </a:rPr>
              <a:t>4</a:t>
            </a:r>
            <a:r>
              <a:rPr sz="2625" spc="-209" baseline="28571" dirty="0">
                <a:latin typeface="Calibri"/>
                <a:cs typeface="Calibri"/>
              </a:rPr>
              <a:t>th</a:t>
            </a:r>
            <a:r>
              <a:rPr sz="2625" spc="322" baseline="28571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&amp;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50" dirty="0">
                <a:latin typeface="Calibri"/>
                <a:cs typeface="Calibri"/>
              </a:rPr>
              <a:t>5</a:t>
            </a:r>
            <a:r>
              <a:rPr sz="2625" spc="-225" baseline="28571" dirty="0">
                <a:latin typeface="Calibri"/>
                <a:cs typeface="Calibri"/>
              </a:rPr>
              <a:t>th</a:t>
            </a:r>
            <a:r>
              <a:rPr sz="2625" spc="330" baseline="28571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century BC-</a:t>
            </a:r>
            <a:r>
              <a:rPr sz="3000" dirty="0">
                <a:latin typeface="Calibri"/>
                <a:cs typeface="Calibri"/>
              </a:rPr>
              <a:t>-</a:t>
            </a:r>
            <a:r>
              <a:rPr sz="3000" spc="-10" dirty="0">
                <a:latin typeface="Calibri"/>
                <a:cs typeface="Calibri"/>
              </a:rPr>
              <a:t>-</a:t>
            </a:r>
            <a:r>
              <a:rPr sz="3000" dirty="0">
                <a:latin typeface="Calibri"/>
                <a:cs typeface="Calibri"/>
              </a:rPr>
              <a:t>recognized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6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marriage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ties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as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only </a:t>
            </a:r>
            <a:r>
              <a:rPr sz="3000" dirty="0">
                <a:latin typeface="Calibri"/>
                <a:cs typeface="Calibri"/>
              </a:rPr>
              <a:t>proper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marriage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ties.—</a:t>
            </a:r>
            <a:r>
              <a:rPr sz="3000" dirty="0">
                <a:latin typeface="Calibri"/>
                <a:cs typeface="Calibri"/>
              </a:rPr>
              <a:t>didn’t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recognized </a:t>
            </a:r>
            <a:r>
              <a:rPr sz="3000" dirty="0">
                <a:latin typeface="Calibri"/>
                <a:cs typeface="Calibri"/>
              </a:rPr>
              <a:t>(secondary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adopted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sons,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&amp;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prohibited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the </a:t>
            </a:r>
            <a:r>
              <a:rPr sz="3000" dirty="0">
                <a:latin typeface="Calibri"/>
                <a:cs typeface="Calibri"/>
              </a:rPr>
              <a:t>gifting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or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sale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children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)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even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daughter </a:t>
            </a:r>
            <a:r>
              <a:rPr sz="3000" dirty="0">
                <a:latin typeface="Calibri"/>
                <a:cs typeface="Calibri"/>
              </a:rPr>
              <a:t>must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regarded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heir.</a:t>
            </a:r>
            <a:endParaRPr sz="3000">
              <a:latin typeface="Calibri"/>
              <a:cs typeface="Calibri"/>
            </a:endParaRPr>
          </a:p>
          <a:p>
            <a:pPr marL="381000" marR="30480" indent="-342900">
              <a:lnSpc>
                <a:spcPct val="89900"/>
              </a:lnSpc>
              <a:spcBef>
                <a:spcPts val="745"/>
              </a:spcBef>
              <a:buFont typeface="Arial MT"/>
              <a:buChar char="•"/>
              <a:tabLst>
                <a:tab pos="381000" algn="l"/>
              </a:tabLst>
            </a:pP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Vasistha</a:t>
            </a:r>
            <a:r>
              <a:rPr sz="3000" b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and</a:t>
            </a:r>
            <a:r>
              <a:rPr sz="30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his</a:t>
            </a:r>
            <a:r>
              <a:rPr sz="30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Dharmasutra–</a:t>
            </a:r>
            <a:r>
              <a:rPr sz="30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round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about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BC </a:t>
            </a:r>
            <a:r>
              <a:rPr sz="3000" dirty="0">
                <a:latin typeface="Calibri"/>
                <a:cs typeface="Calibri"/>
              </a:rPr>
              <a:t>300,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-</a:t>
            </a:r>
            <a:r>
              <a:rPr sz="3000" dirty="0">
                <a:latin typeface="Calibri"/>
                <a:cs typeface="Calibri"/>
              </a:rPr>
              <a:t>-authoritative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character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custom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and </a:t>
            </a:r>
            <a:r>
              <a:rPr sz="3000" dirty="0">
                <a:latin typeface="Calibri"/>
                <a:cs typeface="Calibri"/>
              </a:rPr>
              <a:t>recognised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6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forms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marriage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rites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&amp;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permitted re-</a:t>
            </a:r>
            <a:r>
              <a:rPr sz="3000" dirty="0">
                <a:latin typeface="Calibri"/>
                <a:cs typeface="Calibri"/>
              </a:rPr>
              <a:t>marriages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widows.-</a:t>
            </a:r>
            <a:r>
              <a:rPr sz="3000" dirty="0">
                <a:latin typeface="Calibri"/>
                <a:cs typeface="Calibri"/>
              </a:rPr>
              <a:t>-</a:t>
            </a:r>
            <a:r>
              <a:rPr sz="3000" spc="-10" dirty="0">
                <a:latin typeface="Calibri"/>
                <a:cs typeface="Calibri"/>
              </a:rPr>
              <a:t>-</a:t>
            </a:r>
            <a:r>
              <a:rPr sz="3000" dirty="0">
                <a:latin typeface="Calibri"/>
                <a:cs typeface="Calibri"/>
              </a:rPr>
              <a:t>recognized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12</a:t>
            </a:r>
            <a:r>
              <a:rPr sz="3000" b="1" u="sng" spc="-3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types</a:t>
            </a:r>
            <a:r>
              <a:rPr sz="300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of </a:t>
            </a:r>
            <a:r>
              <a:rPr sz="3000" spc="-20" dirty="0">
                <a:latin typeface="Calibri"/>
                <a:cs typeface="Calibri"/>
              </a:rPr>
              <a:t>sons-</a:t>
            </a:r>
            <a:r>
              <a:rPr sz="3000" spc="-10" dirty="0">
                <a:latin typeface="Calibri"/>
                <a:cs typeface="Calibri"/>
              </a:rPr>
              <a:t>-</a:t>
            </a:r>
            <a:r>
              <a:rPr sz="3000" dirty="0">
                <a:latin typeface="Calibri"/>
                <a:cs typeface="Calibri"/>
              </a:rPr>
              <a:t>-6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them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being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heirs—</a:t>
            </a:r>
            <a:r>
              <a:rPr sz="3000" dirty="0">
                <a:latin typeface="Calibri"/>
                <a:cs typeface="Calibri"/>
              </a:rPr>
              <a:t>remaining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6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are </a:t>
            </a:r>
            <a:r>
              <a:rPr sz="3000" dirty="0">
                <a:latin typeface="Calibri"/>
                <a:cs typeface="Calibri"/>
              </a:rPr>
              <a:t>not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entitled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any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succession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but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only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rights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of </a:t>
            </a:r>
            <a:r>
              <a:rPr sz="3000" dirty="0">
                <a:latin typeface="Calibri"/>
                <a:cs typeface="Calibri"/>
              </a:rPr>
              <a:t>member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family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105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10540" y="261620"/>
            <a:ext cx="8056880" cy="5590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marR="290195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81000" algn="l"/>
              </a:tabLst>
            </a:pPr>
            <a:r>
              <a:rPr sz="3200" b="1" dirty="0">
                <a:latin typeface="Calibri"/>
                <a:cs typeface="Calibri"/>
              </a:rPr>
              <a:t>Manu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Manusmriti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(about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spc="-145" dirty="0">
                <a:latin typeface="Calibri"/>
                <a:cs typeface="Calibri"/>
              </a:rPr>
              <a:t>5</a:t>
            </a:r>
            <a:r>
              <a:rPr sz="2775" b="1" spc="-217" baseline="28528" dirty="0">
                <a:latin typeface="Calibri"/>
                <a:cs typeface="Calibri"/>
              </a:rPr>
              <a:t>th</a:t>
            </a:r>
            <a:r>
              <a:rPr sz="2775" b="1" spc="337" baseline="28528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Century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BC </a:t>
            </a:r>
            <a:r>
              <a:rPr sz="3200" b="1" dirty="0">
                <a:latin typeface="Calibri"/>
                <a:cs typeface="Calibri"/>
              </a:rPr>
              <a:t>or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about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BC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200)–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manu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gave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18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titles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rights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remedies—</a:t>
            </a:r>
            <a:r>
              <a:rPr sz="3200" dirty="0">
                <a:latin typeface="Calibri"/>
                <a:cs typeface="Calibri"/>
              </a:rPr>
              <a:t>gifts,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sale,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deposits, </a:t>
            </a:r>
            <a:r>
              <a:rPr sz="3200" spc="-20" dirty="0">
                <a:latin typeface="Calibri"/>
                <a:cs typeface="Calibri"/>
              </a:rPr>
              <a:t>relation—etc,.</a:t>
            </a:r>
            <a:endParaRPr sz="3200">
              <a:latin typeface="Calibri"/>
              <a:cs typeface="Calibri"/>
            </a:endParaRPr>
          </a:p>
          <a:p>
            <a:pPr marL="381000" marR="210820" indent="-3429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81000" algn="l"/>
              </a:tabLst>
            </a:pPr>
            <a:r>
              <a:rPr sz="3200" b="1" dirty="0">
                <a:latin typeface="Calibri"/>
                <a:cs typeface="Calibri"/>
              </a:rPr>
              <a:t>Yajnavalkya–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great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jurist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–foundation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inheritance—</a:t>
            </a:r>
            <a:r>
              <a:rPr sz="3200" spc="-114" dirty="0">
                <a:latin typeface="Calibri"/>
                <a:cs typeface="Calibri"/>
              </a:rPr>
              <a:t>1</a:t>
            </a:r>
            <a:r>
              <a:rPr sz="2775" spc="-172" baseline="28528" dirty="0">
                <a:latin typeface="Calibri"/>
                <a:cs typeface="Calibri"/>
              </a:rPr>
              <a:t>st</a:t>
            </a:r>
            <a:r>
              <a:rPr sz="2775" spc="345" baseline="28528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recognised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“cognates” </a:t>
            </a:r>
            <a:r>
              <a:rPr sz="3200" dirty="0">
                <a:latin typeface="Calibri"/>
                <a:cs typeface="Calibri"/>
              </a:rPr>
              <a:t>as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heir.</a:t>
            </a:r>
            <a:endParaRPr sz="3200">
              <a:latin typeface="Calibri"/>
              <a:cs typeface="Calibri"/>
            </a:endParaRPr>
          </a:p>
          <a:p>
            <a:pPr marL="381000" marR="30480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81000" algn="l"/>
              </a:tabLst>
            </a:pPr>
            <a:r>
              <a:rPr sz="3200" b="1" dirty="0">
                <a:latin typeface="Calibri"/>
                <a:cs typeface="Calibri"/>
              </a:rPr>
              <a:t>Narada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–he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gave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legal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code,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distinction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betn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ethics,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-</a:t>
            </a:r>
            <a:r>
              <a:rPr sz="3200" dirty="0">
                <a:latin typeface="Calibri"/>
                <a:cs typeface="Calibri"/>
              </a:rPr>
              <a:t>-doctrine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civil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law,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allowed </a:t>
            </a:r>
            <a:r>
              <a:rPr sz="3200" dirty="0">
                <a:latin typeface="Calibri"/>
                <a:cs typeface="Calibri"/>
              </a:rPr>
              <a:t>remarriage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widows—</a:t>
            </a:r>
            <a:r>
              <a:rPr sz="3200" dirty="0">
                <a:latin typeface="Calibri"/>
                <a:cs typeface="Calibri"/>
              </a:rPr>
              <a:t>gave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adopted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 </a:t>
            </a:r>
            <a:r>
              <a:rPr sz="3200" spc="-165" dirty="0">
                <a:latin typeface="Calibri"/>
                <a:cs typeface="Calibri"/>
              </a:rPr>
              <a:t>9</a:t>
            </a:r>
            <a:r>
              <a:rPr sz="2775" spc="-247" baseline="28528" dirty="0">
                <a:latin typeface="Calibri"/>
                <a:cs typeface="Calibri"/>
              </a:rPr>
              <a:t>th</a:t>
            </a:r>
            <a:r>
              <a:rPr sz="2775" spc="104" baseline="28528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rank.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106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535940" y="364490"/>
            <a:ext cx="8065134" cy="530352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355600" marR="5080" indent="-342900">
              <a:lnSpc>
                <a:spcPts val="3450"/>
              </a:lnSpc>
              <a:spcBef>
                <a:spcPts val="54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Brihaspati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rules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civil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law,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--</a:t>
            </a:r>
            <a:r>
              <a:rPr sz="3200" dirty="0">
                <a:latin typeface="Calibri"/>
                <a:cs typeface="Calibri"/>
              </a:rPr>
              <a:t>gave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father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equal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rights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ancestral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property;</a:t>
            </a:r>
            <a:endParaRPr sz="3200">
              <a:latin typeface="Calibri"/>
              <a:cs typeface="Calibri"/>
            </a:endParaRPr>
          </a:p>
          <a:p>
            <a:pPr marL="355600" marR="396875" indent="-342900">
              <a:lnSpc>
                <a:spcPts val="3450"/>
              </a:lnSpc>
              <a:spcBef>
                <a:spcPts val="810"/>
              </a:spcBef>
            </a:pPr>
            <a:r>
              <a:rPr sz="3200" dirty="0">
                <a:latin typeface="Calibri"/>
                <a:cs typeface="Calibri"/>
              </a:rPr>
              <a:t>Mother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,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daughter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&amp;widow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deceased </a:t>
            </a:r>
            <a:r>
              <a:rPr sz="3200" dirty="0">
                <a:latin typeface="Calibri"/>
                <a:cs typeface="Calibri"/>
              </a:rPr>
              <a:t>Hindu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should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regarded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his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heirs.—</a:t>
            </a:r>
            <a:r>
              <a:rPr sz="3200" spc="-20" dirty="0">
                <a:latin typeface="Calibri"/>
                <a:cs typeface="Calibri"/>
              </a:rPr>
              <a:t>fair </a:t>
            </a:r>
            <a:r>
              <a:rPr sz="3200" dirty="0">
                <a:latin typeface="Calibri"/>
                <a:cs typeface="Calibri"/>
              </a:rPr>
              <a:t>treatment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women—</a:t>
            </a:r>
            <a:r>
              <a:rPr sz="3200" dirty="0">
                <a:latin typeface="Calibri"/>
                <a:cs typeface="Calibri"/>
              </a:rPr>
              <a:t>clear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distinction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betn </a:t>
            </a:r>
            <a:r>
              <a:rPr sz="3200" dirty="0">
                <a:latin typeface="Calibri"/>
                <a:cs typeface="Calibri"/>
              </a:rPr>
              <a:t>civil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cr,laws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&amp;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justice.</a:t>
            </a:r>
            <a:endParaRPr sz="3200">
              <a:latin typeface="Calibri"/>
              <a:cs typeface="Calibri"/>
            </a:endParaRPr>
          </a:p>
          <a:p>
            <a:pPr marL="355600" marR="130175" indent="-342900">
              <a:lnSpc>
                <a:spcPts val="3450"/>
              </a:lnSpc>
              <a:spcBef>
                <a:spcPts val="81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Katyayana</a:t>
            </a:r>
            <a:r>
              <a:rPr sz="3200" dirty="0">
                <a:latin typeface="Calibri"/>
                <a:cs typeface="Calibri"/>
              </a:rPr>
              <a:t>–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several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types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stridhan(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women </a:t>
            </a:r>
            <a:r>
              <a:rPr sz="3200" dirty="0">
                <a:latin typeface="Calibri"/>
                <a:cs typeface="Calibri"/>
              </a:rPr>
              <a:t>power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disposal)–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About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600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BC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59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Reconciliation</a:t>
            </a:r>
            <a:r>
              <a:rPr sz="3200" b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between</a:t>
            </a:r>
            <a:r>
              <a:rPr sz="32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stability</a:t>
            </a:r>
            <a:r>
              <a:rPr sz="3200" b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and</a:t>
            </a:r>
            <a:r>
              <a:rPr sz="3200" b="1" u="sng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change-</a:t>
            </a:r>
            <a:r>
              <a:rPr sz="3200" b="1" u="sng" spc="8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endParaRPr sz="3200">
              <a:latin typeface="Calibri"/>
              <a:cs typeface="Calibri"/>
            </a:endParaRPr>
          </a:p>
          <a:p>
            <a:pPr marL="355600" marR="669290" indent="-342900">
              <a:lnSpc>
                <a:spcPts val="3450"/>
              </a:lnSpc>
              <a:spcBef>
                <a:spcPts val="850"/>
              </a:spcBef>
            </a:pPr>
            <a:r>
              <a:rPr sz="3200" dirty="0">
                <a:latin typeface="Calibri"/>
                <a:cs typeface="Calibri"/>
              </a:rPr>
              <a:t>Legal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order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should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appear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fixed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stable— </a:t>
            </a:r>
            <a:r>
              <a:rPr sz="3200" dirty="0">
                <a:latin typeface="Calibri"/>
                <a:cs typeface="Calibri"/>
              </a:rPr>
              <a:t>exigencies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changing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human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needs.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2437" y="1691957"/>
            <a:ext cx="8239125" cy="5097145"/>
            <a:chOff x="452437" y="1691957"/>
            <a:chExt cx="8239125" cy="5097145"/>
          </a:xfrm>
        </p:grpSpPr>
        <p:sp>
          <p:nvSpPr>
            <p:cNvPr id="3" name="object 3"/>
            <p:cNvSpPr/>
            <p:nvPr/>
          </p:nvSpPr>
          <p:spPr>
            <a:xfrm>
              <a:off x="457200" y="6765290"/>
              <a:ext cx="8229600" cy="19050"/>
            </a:xfrm>
            <a:custGeom>
              <a:avLst/>
              <a:gdLst/>
              <a:ahLst/>
              <a:cxnLst/>
              <a:rect l="l" t="t" r="r" b="b"/>
              <a:pathLst>
                <a:path w="8229600" h="19050">
                  <a:moveTo>
                    <a:pt x="8229600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8229600" y="1905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000000">
                <a:alpha val="3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1696720"/>
              <a:ext cx="8229600" cy="5087620"/>
            </a:xfrm>
            <a:custGeom>
              <a:avLst/>
              <a:gdLst/>
              <a:ahLst/>
              <a:cxnLst/>
              <a:rect l="l" t="t" r="r" b="b"/>
              <a:pathLst>
                <a:path w="8229600" h="5087620">
                  <a:moveTo>
                    <a:pt x="4114800" y="5087620"/>
                  </a:moveTo>
                  <a:lnTo>
                    <a:pt x="0" y="5087620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5087620"/>
                  </a:lnTo>
                  <a:lnTo>
                    <a:pt x="4114800" y="508762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48640" y="1759346"/>
            <a:ext cx="142875" cy="454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35"/>
              </a:lnSpc>
            </a:pPr>
            <a:r>
              <a:rPr sz="3200" spc="-50" dirty="0">
                <a:latin typeface="Arial MT"/>
                <a:cs typeface="Arial MT"/>
              </a:rPr>
              <a:t>•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1539" y="1844039"/>
            <a:ext cx="2028825" cy="406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40"/>
              </a:lnSpc>
            </a:pPr>
            <a:r>
              <a:rPr sz="3200" b="1" dirty="0">
                <a:latin typeface="Calibri"/>
                <a:cs typeface="Calibri"/>
              </a:rPr>
              <a:t>Law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as</a:t>
            </a:r>
            <a:r>
              <a:rPr sz="3200" b="1" spc="-20" dirty="0">
                <a:latin typeface="Calibri"/>
                <a:cs typeface="Calibri"/>
              </a:rPr>
              <a:t> Duty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8640" y="2348626"/>
            <a:ext cx="142875" cy="454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35"/>
              </a:lnSpc>
            </a:pPr>
            <a:r>
              <a:rPr sz="3200" spc="-50" dirty="0">
                <a:latin typeface="Arial MT"/>
                <a:cs typeface="Arial MT"/>
              </a:rPr>
              <a:t>•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1539" y="2433320"/>
            <a:ext cx="4235450" cy="406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40"/>
              </a:lnSpc>
            </a:pPr>
            <a:r>
              <a:rPr sz="3200" b="1" dirty="0">
                <a:latin typeface="Calibri"/>
                <a:cs typeface="Calibri"/>
              </a:rPr>
              <a:t>Law,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Religion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Morals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8640" y="2937906"/>
            <a:ext cx="142875" cy="454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35"/>
              </a:lnSpc>
            </a:pPr>
            <a:r>
              <a:rPr sz="3200" spc="-50" dirty="0">
                <a:latin typeface="Arial MT"/>
                <a:cs typeface="Arial MT"/>
              </a:rPr>
              <a:t>•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1539" y="3021329"/>
            <a:ext cx="7263765" cy="406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40"/>
              </a:lnSpc>
            </a:pPr>
            <a:r>
              <a:rPr sz="3200" b="1" dirty="0">
                <a:latin typeface="Calibri"/>
                <a:cs typeface="Calibri"/>
              </a:rPr>
              <a:t>Conception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law</a:t>
            </a:r>
            <a:r>
              <a:rPr sz="3200" dirty="0">
                <a:latin typeface="Calibri"/>
                <a:cs typeface="Calibri"/>
              </a:rPr>
              <a:t>–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according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Vedas,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law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1539" y="3509009"/>
            <a:ext cx="6976745" cy="406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40"/>
              </a:lnSpc>
            </a:pPr>
            <a:r>
              <a:rPr sz="3200" dirty="0">
                <a:latin typeface="Calibri"/>
                <a:cs typeface="Calibri"/>
              </a:rPr>
              <a:t>as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divine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origin.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Manu,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order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1539" y="3996690"/>
            <a:ext cx="4647565" cy="406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40"/>
              </a:lnSpc>
            </a:pPr>
            <a:r>
              <a:rPr sz="3200" dirty="0">
                <a:latin typeface="Calibri"/>
                <a:cs typeface="Calibri"/>
              </a:rPr>
              <a:t>human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behaviour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(relation).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8640" y="4501276"/>
            <a:ext cx="142875" cy="454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35"/>
              </a:lnSpc>
            </a:pPr>
            <a:r>
              <a:rPr sz="3200" spc="-50" dirty="0">
                <a:latin typeface="Arial MT"/>
                <a:cs typeface="Arial MT"/>
              </a:rPr>
              <a:t>•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91539" y="4585970"/>
            <a:ext cx="2870835" cy="406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40"/>
              </a:lnSpc>
            </a:pPr>
            <a:r>
              <a:rPr sz="3200" b="1" dirty="0">
                <a:latin typeface="Calibri"/>
                <a:cs typeface="Calibri"/>
              </a:rPr>
              <a:t>Law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equality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52527" y="1671727"/>
            <a:ext cx="8239125" cy="5097145"/>
            <a:chOff x="452527" y="1671727"/>
            <a:chExt cx="8239125" cy="5097145"/>
          </a:xfrm>
        </p:grpSpPr>
        <p:sp>
          <p:nvSpPr>
            <p:cNvPr id="16" name="object 16"/>
            <p:cNvSpPr/>
            <p:nvPr/>
          </p:nvSpPr>
          <p:spPr>
            <a:xfrm>
              <a:off x="455930" y="6595110"/>
              <a:ext cx="8232140" cy="170180"/>
            </a:xfrm>
            <a:custGeom>
              <a:avLst/>
              <a:gdLst/>
              <a:ahLst/>
              <a:cxnLst/>
              <a:rect l="l" t="t" r="r" b="b"/>
              <a:pathLst>
                <a:path w="8232140" h="170179">
                  <a:moveTo>
                    <a:pt x="8232140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88900"/>
                  </a:lnTo>
                  <a:lnTo>
                    <a:pt x="0" y="170180"/>
                  </a:lnTo>
                  <a:lnTo>
                    <a:pt x="8232140" y="170180"/>
                  </a:lnTo>
                  <a:lnTo>
                    <a:pt x="8232140" y="88900"/>
                  </a:lnTo>
                  <a:lnTo>
                    <a:pt x="8232140" y="8128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F4FF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5929" y="651509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F4FF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55929" y="643381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899"/>
                  </a:lnTo>
                  <a:lnTo>
                    <a:pt x="8232140" y="8889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F3FF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55929" y="635253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F3F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5929" y="6272530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F2F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5929" y="619124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F2FF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55929" y="611123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F2F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55929" y="6029960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899"/>
                  </a:lnTo>
                  <a:lnTo>
                    <a:pt x="8232140" y="8889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F1FF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55929" y="5948680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F1FF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55929" y="5868669"/>
              <a:ext cx="8232140" cy="87630"/>
            </a:xfrm>
            <a:custGeom>
              <a:avLst/>
              <a:gdLst/>
              <a:ahLst/>
              <a:cxnLst/>
              <a:rect l="l" t="t" r="r" b="b"/>
              <a:pathLst>
                <a:path w="8232140" h="87629">
                  <a:moveTo>
                    <a:pt x="8232140" y="0"/>
                  </a:moveTo>
                  <a:lnTo>
                    <a:pt x="0" y="0"/>
                  </a:lnTo>
                  <a:lnTo>
                    <a:pt x="0" y="87629"/>
                  </a:lnTo>
                  <a:lnTo>
                    <a:pt x="8232140" y="8762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F0FF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5929" y="578738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F0FF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5929" y="5706110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899"/>
                  </a:lnTo>
                  <a:lnTo>
                    <a:pt x="8232140" y="8889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FFF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55929" y="562609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FFF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55929" y="554481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899"/>
                  </a:lnTo>
                  <a:lnTo>
                    <a:pt x="8232140" y="8889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FFF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55929" y="5464810"/>
              <a:ext cx="8232140" cy="87630"/>
            </a:xfrm>
            <a:custGeom>
              <a:avLst/>
              <a:gdLst/>
              <a:ahLst/>
              <a:cxnLst/>
              <a:rect l="l" t="t" r="r" b="b"/>
              <a:pathLst>
                <a:path w="8232140" h="87629">
                  <a:moveTo>
                    <a:pt x="8232140" y="0"/>
                  </a:moveTo>
                  <a:lnTo>
                    <a:pt x="0" y="0"/>
                  </a:lnTo>
                  <a:lnTo>
                    <a:pt x="0" y="87629"/>
                  </a:lnTo>
                  <a:lnTo>
                    <a:pt x="8232140" y="8762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EFF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55929" y="5383530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EF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55929" y="530224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DFF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55929" y="522223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DFF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5929" y="5140960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CFF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5929" y="5060949"/>
              <a:ext cx="8232140" cy="87630"/>
            </a:xfrm>
            <a:custGeom>
              <a:avLst/>
              <a:gdLst/>
              <a:ahLst/>
              <a:cxnLst/>
              <a:rect l="l" t="t" r="r" b="b"/>
              <a:pathLst>
                <a:path w="8232140" h="87629">
                  <a:moveTo>
                    <a:pt x="8232140" y="0"/>
                  </a:moveTo>
                  <a:lnTo>
                    <a:pt x="0" y="0"/>
                  </a:lnTo>
                  <a:lnTo>
                    <a:pt x="0" y="87630"/>
                  </a:lnTo>
                  <a:lnTo>
                    <a:pt x="8232140" y="8763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CFF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55929" y="497966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899"/>
                  </a:lnTo>
                  <a:lnTo>
                    <a:pt x="8232140" y="8889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CFF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55929" y="489838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BFF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55929" y="481837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BF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55929" y="4737100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AFF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55929" y="4657089"/>
              <a:ext cx="8232140" cy="87630"/>
            </a:xfrm>
            <a:custGeom>
              <a:avLst/>
              <a:gdLst/>
              <a:ahLst/>
              <a:cxnLst/>
              <a:rect l="l" t="t" r="r" b="b"/>
              <a:pathLst>
                <a:path w="8232140" h="87629">
                  <a:moveTo>
                    <a:pt x="8232140" y="0"/>
                  </a:moveTo>
                  <a:lnTo>
                    <a:pt x="0" y="0"/>
                  </a:lnTo>
                  <a:lnTo>
                    <a:pt x="0" y="87630"/>
                  </a:lnTo>
                  <a:lnTo>
                    <a:pt x="8232140" y="8763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AFF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5929" y="457580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A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55929" y="449452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9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5929" y="441451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899"/>
                  </a:lnTo>
                  <a:lnTo>
                    <a:pt x="8232140" y="8889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9FF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55929" y="433323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8FF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55929" y="4253229"/>
              <a:ext cx="8232140" cy="87630"/>
            </a:xfrm>
            <a:custGeom>
              <a:avLst/>
              <a:gdLst/>
              <a:ahLst/>
              <a:cxnLst/>
              <a:rect l="l" t="t" r="r" b="b"/>
              <a:pathLst>
                <a:path w="8232140" h="87629">
                  <a:moveTo>
                    <a:pt x="8232140" y="0"/>
                  </a:moveTo>
                  <a:lnTo>
                    <a:pt x="0" y="0"/>
                  </a:lnTo>
                  <a:lnTo>
                    <a:pt x="0" y="87630"/>
                  </a:lnTo>
                  <a:lnTo>
                    <a:pt x="8232140" y="8763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8FF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55929" y="4171950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7FF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55929" y="409066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899"/>
                  </a:lnTo>
                  <a:lnTo>
                    <a:pt x="8232140" y="8889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7FD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55929" y="401065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7FD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55929" y="392937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6F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55929" y="3849369"/>
              <a:ext cx="8232140" cy="87630"/>
            </a:xfrm>
            <a:custGeom>
              <a:avLst/>
              <a:gdLst/>
              <a:ahLst/>
              <a:cxnLst/>
              <a:rect l="l" t="t" r="r" b="b"/>
              <a:pathLst>
                <a:path w="8232140" h="87629">
                  <a:moveTo>
                    <a:pt x="8232140" y="0"/>
                  </a:moveTo>
                  <a:lnTo>
                    <a:pt x="0" y="0"/>
                  </a:lnTo>
                  <a:lnTo>
                    <a:pt x="0" y="87629"/>
                  </a:lnTo>
                  <a:lnTo>
                    <a:pt x="8232140" y="8762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6FD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55929" y="376808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5FD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55929" y="368680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5FD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55929" y="360552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4FD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55929" y="352551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899"/>
                  </a:lnTo>
                  <a:lnTo>
                    <a:pt x="8232140" y="8889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4F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55929" y="344423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4FD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55929" y="336422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3F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55929" y="328294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3FD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55929" y="320166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2FD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55929" y="312165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2F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55929" y="304037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2FD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55929" y="296036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1FD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55929" y="287908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1FD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55929" y="279780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0FD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55929" y="271779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E0FD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55929" y="263651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FFD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55929" y="2556509"/>
              <a:ext cx="8232140" cy="87630"/>
            </a:xfrm>
            <a:custGeom>
              <a:avLst/>
              <a:gdLst/>
              <a:ahLst/>
              <a:cxnLst/>
              <a:rect l="l" t="t" r="r" b="b"/>
              <a:pathLst>
                <a:path w="8232140" h="87630">
                  <a:moveTo>
                    <a:pt x="8232140" y="0"/>
                  </a:moveTo>
                  <a:lnTo>
                    <a:pt x="0" y="0"/>
                  </a:lnTo>
                  <a:lnTo>
                    <a:pt x="0" y="87629"/>
                  </a:lnTo>
                  <a:lnTo>
                    <a:pt x="8232140" y="8762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FFD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55929" y="247522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FFD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55929" y="239394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EFD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55929" y="231393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EF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55929" y="223265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DF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55929" y="2152649"/>
              <a:ext cx="8232140" cy="87630"/>
            </a:xfrm>
            <a:custGeom>
              <a:avLst/>
              <a:gdLst/>
              <a:ahLst/>
              <a:cxnLst/>
              <a:rect l="l" t="t" r="r" b="b"/>
              <a:pathLst>
                <a:path w="8232140" h="87630">
                  <a:moveTo>
                    <a:pt x="8232140" y="0"/>
                  </a:moveTo>
                  <a:lnTo>
                    <a:pt x="0" y="0"/>
                  </a:lnTo>
                  <a:lnTo>
                    <a:pt x="0" y="87629"/>
                  </a:lnTo>
                  <a:lnTo>
                    <a:pt x="8232140" y="87629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DF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55929" y="207136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CFD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55929" y="199008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CFD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55929" y="191007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CFD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55929" y="1828799"/>
              <a:ext cx="8232140" cy="88900"/>
            </a:xfrm>
            <a:custGeom>
              <a:avLst/>
              <a:gdLst/>
              <a:ahLst/>
              <a:cxnLst/>
              <a:rect l="l" t="t" r="r" b="b"/>
              <a:pathLst>
                <a:path w="8232140" h="88900">
                  <a:moveTo>
                    <a:pt x="823214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8232140" y="8890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BFD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55929" y="1748789"/>
              <a:ext cx="8232140" cy="87630"/>
            </a:xfrm>
            <a:custGeom>
              <a:avLst/>
              <a:gdLst/>
              <a:ahLst/>
              <a:cxnLst/>
              <a:rect l="l" t="t" r="r" b="b"/>
              <a:pathLst>
                <a:path w="8232140" h="87630">
                  <a:moveTo>
                    <a:pt x="8232140" y="0"/>
                  </a:moveTo>
                  <a:lnTo>
                    <a:pt x="0" y="0"/>
                  </a:lnTo>
                  <a:lnTo>
                    <a:pt x="0" y="87630"/>
                  </a:lnTo>
                  <a:lnTo>
                    <a:pt x="8232140" y="87630"/>
                  </a:lnTo>
                  <a:lnTo>
                    <a:pt x="8232140" y="0"/>
                  </a:lnTo>
                  <a:close/>
                </a:path>
              </a:pathLst>
            </a:custGeom>
            <a:solidFill>
              <a:srgbClr val="DBFD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57199" y="1677669"/>
              <a:ext cx="8229600" cy="78740"/>
            </a:xfrm>
            <a:custGeom>
              <a:avLst/>
              <a:gdLst/>
              <a:ahLst/>
              <a:cxnLst/>
              <a:rect l="l" t="t" r="r" b="b"/>
              <a:pathLst>
                <a:path w="8229600" h="78739">
                  <a:moveTo>
                    <a:pt x="8229600" y="78740"/>
                  </a:moveTo>
                  <a:lnTo>
                    <a:pt x="0" y="78740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78740"/>
                  </a:lnTo>
                  <a:close/>
                </a:path>
              </a:pathLst>
            </a:custGeom>
            <a:solidFill>
              <a:srgbClr val="DAFD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57199" y="1676399"/>
              <a:ext cx="8229600" cy="5087620"/>
            </a:xfrm>
            <a:custGeom>
              <a:avLst/>
              <a:gdLst/>
              <a:ahLst/>
              <a:cxnLst/>
              <a:rect l="l" t="t" r="r" b="b"/>
              <a:pathLst>
                <a:path w="8229600" h="5087620">
                  <a:moveTo>
                    <a:pt x="4114800" y="5087620"/>
                  </a:moveTo>
                  <a:lnTo>
                    <a:pt x="0" y="5087620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5087620"/>
                  </a:lnTo>
                  <a:lnTo>
                    <a:pt x="4114800" y="5087620"/>
                  </a:lnTo>
                  <a:close/>
                </a:path>
              </a:pathLst>
            </a:custGeom>
            <a:ln w="9344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535940" y="1607820"/>
            <a:ext cx="7632065" cy="335661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b="1" dirty="0">
                <a:latin typeface="Calibri"/>
                <a:cs typeface="Calibri"/>
              </a:rPr>
              <a:t>Law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as</a:t>
            </a:r>
            <a:r>
              <a:rPr sz="3200" b="1" spc="-20" dirty="0">
                <a:latin typeface="Calibri"/>
                <a:cs typeface="Calibri"/>
              </a:rPr>
              <a:t> Duty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b="1" dirty="0">
                <a:latin typeface="Calibri"/>
                <a:cs typeface="Calibri"/>
              </a:rPr>
              <a:t>Law,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Religion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Morals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Conception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law</a:t>
            </a:r>
            <a:r>
              <a:rPr sz="3200" dirty="0">
                <a:latin typeface="Calibri"/>
                <a:cs typeface="Calibri"/>
              </a:rPr>
              <a:t>–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according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Vedas,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law </a:t>
            </a:r>
            <a:r>
              <a:rPr sz="3200" dirty="0">
                <a:latin typeface="Calibri"/>
                <a:cs typeface="Calibri"/>
              </a:rPr>
              <a:t>as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divine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origin.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Manu,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law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order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human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behaviour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(relation).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b="1" dirty="0">
                <a:latin typeface="Calibri"/>
                <a:cs typeface="Calibri"/>
              </a:rPr>
              <a:t>Law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equality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0" name="object 8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107</a:t>
            </a:fld>
            <a:endParaRPr spc="-25" dirty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0"/>
            <a:ext cx="7848600" cy="6858000"/>
          </a:xfrm>
          <a:custGeom>
            <a:avLst/>
            <a:gdLst/>
            <a:ahLst/>
            <a:cxnLst/>
            <a:rect l="l" t="t" r="r" b="b"/>
            <a:pathLst>
              <a:path w="7848600" h="6858000">
                <a:moveTo>
                  <a:pt x="39243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7848600" y="0"/>
                </a:lnTo>
                <a:lnTo>
                  <a:pt x="7848600" y="6858000"/>
                </a:lnTo>
                <a:lnTo>
                  <a:pt x="3924300" y="6858000"/>
                </a:lnTo>
                <a:close/>
              </a:path>
            </a:pathLst>
          </a:custGeom>
          <a:ln w="255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05050" y="2684779"/>
            <a:ext cx="46050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dirty="0">
                <a:solidFill>
                  <a:srgbClr val="00AF4F"/>
                </a:solidFill>
              </a:rPr>
              <a:t>THANK</a:t>
            </a:r>
            <a:r>
              <a:rPr sz="7200" spc="-30" dirty="0">
                <a:solidFill>
                  <a:srgbClr val="00AF4F"/>
                </a:solidFill>
              </a:rPr>
              <a:t> </a:t>
            </a:r>
            <a:r>
              <a:rPr sz="7200" spc="-25" dirty="0">
                <a:solidFill>
                  <a:srgbClr val="00AF4F"/>
                </a:solidFill>
              </a:rPr>
              <a:t>YOU</a:t>
            </a:r>
            <a:endParaRPr sz="72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108</a:t>
            </a:fld>
            <a:endParaRPr spc="-25" dirty="0"/>
          </a:p>
        </p:txBody>
      </p:sp>
    </p:spTree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7942</Words>
  <Application>Microsoft Office PowerPoint</Application>
  <PresentationFormat>On-screen Show (4:3)</PresentationFormat>
  <Paragraphs>894</Paragraphs>
  <Slides>108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108</vt:i4>
      </vt:variant>
    </vt:vector>
  </HeadingPairs>
  <TitlesOfParts>
    <vt:vector size="113" baseType="lpstr">
      <vt:lpstr>Arial MT</vt:lpstr>
      <vt:lpstr>Calibri</vt:lpstr>
      <vt:lpstr>Georgia</vt:lpstr>
      <vt:lpstr>Times New Roman</vt:lpstr>
      <vt:lpstr>Office Theme</vt:lpstr>
      <vt:lpstr>JUDICIAL PROCESS</vt:lpstr>
      <vt:lpstr>JUDICIAL PROCESS</vt:lpstr>
      <vt:lpstr>Historical Background of Judicial System in India</vt:lpstr>
      <vt:lpstr>JUDICIAL SYSTEM IN ANCIENT INDIA</vt:lpstr>
      <vt:lpstr>PowerPoint Presentation</vt:lpstr>
      <vt:lpstr>PowerPoint Presentation</vt:lpstr>
      <vt:lpstr>PowerPoint Presentation</vt:lpstr>
      <vt:lpstr>JUDICIAL PROCEDURE IN ANCIENT TIMES.</vt:lpstr>
      <vt:lpstr>JUDICIAL SYSTEM IN PRESENT INDIA</vt:lpstr>
      <vt:lpstr>HIGH COURTS</vt:lpstr>
      <vt:lpstr>PowerPoint Presentation</vt:lpstr>
      <vt:lpstr>THE LITIGATION PROCESS</vt:lpstr>
      <vt:lpstr>JUDICIAL PROCESS AS AN INSTUMENT OF SOCIAL ORDERING</vt:lpstr>
      <vt:lpstr>PRECEDENT</vt:lpstr>
      <vt:lpstr>Meaning of Precedent</vt:lpstr>
      <vt:lpstr>PRECEDENT AS A SOURCE OF LAW</vt:lpstr>
      <vt:lpstr>Doctrine of Precedent</vt:lpstr>
      <vt:lpstr>Nature of judicial precedent</vt:lpstr>
      <vt:lpstr>Kinds of precedents</vt:lpstr>
      <vt:lpstr>PowerPoint Presentation</vt:lpstr>
      <vt:lpstr>PowerPoint Presentation</vt:lpstr>
      <vt:lpstr>PowerPoint Presentation</vt:lpstr>
      <vt:lpstr>PowerPoint Presentation</vt:lpstr>
      <vt:lpstr>The Supreme Court and the Doctrine of Precedent</vt:lpstr>
      <vt:lpstr>PowerPoint Presentation</vt:lpstr>
      <vt:lpstr>PowerPoint Presentation</vt:lpstr>
      <vt:lpstr>Doctrine of Stare Decisis</vt:lpstr>
      <vt:lpstr>CUSTOM</vt:lpstr>
      <vt:lpstr>History</vt:lpstr>
      <vt:lpstr>Kinds of Custom</vt:lpstr>
      <vt:lpstr>PowerPoint Presentation</vt:lpstr>
      <vt:lpstr>Some condition which are fulfilled before the Court (conventional custom incorporated in a</vt:lpstr>
      <vt:lpstr>PowerPoint Presentation</vt:lpstr>
      <vt:lpstr>Distinction between Custom and Usage</vt:lpstr>
      <vt:lpstr>Requisites of a Valid Local Custom Certain requirements laid down by law in order to be valid and operative as a source of law.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CUSTOM AND PRESCRIPTION</vt:lpstr>
      <vt:lpstr>THEORIES OF CUSTOMARY LAW</vt:lpstr>
      <vt:lpstr>PowerPoint Presentation</vt:lpstr>
      <vt:lpstr>ANALYTICAL THEORY</vt:lpstr>
      <vt:lpstr>IMPORTANCE OF CUSTOMARY LAW</vt:lpstr>
      <vt:lpstr>PowerPoint Presentation</vt:lpstr>
      <vt:lpstr>MORALITY</vt:lpstr>
      <vt:lpstr>Nature of law</vt:lpstr>
      <vt:lpstr>Nature of Morality</vt:lpstr>
      <vt:lpstr>Morality and religion</vt:lpstr>
      <vt:lpstr>RELATION BETWEEN LAW AND MORALITY</vt:lpstr>
      <vt:lpstr>Necessary connection between Law and Morality</vt:lpstr>
      <vt:lpstr>Distinction between law and Morals</vt:lpstr>
      <vt:lpstr>Relation between law and Morals</vt:lpstr>
      <vt:lpstr>Morals as the test of law</vt:lpstr>
      <vt:lpstr>Morals as the End of Law</vt:lpstr>
      <vt:lpstr>Influence of Morals on Law</vt:lpstr>
      <vt:lpstr>SOCIOLOGY</vt:lpstr>
      <vt:lpstr>PowerPoint Presentation</vt:lpstr>
      <vt:lpstr>JUDICIAL PROCESS AND CREATIVITY IN LAW</vt:lpstr>
      <vt:lpstr>PowerPoint Presentation</vt:lpstr>
      <vt:lpstr>Source of law in India</vt:lpstr>
      <vt:lpstr>PowerPoint Presentation</vt:lpstr>
      <vt:lpstr>Law and society</vt:lpstr>
      <vt:lpstr>PowerPoint Presentation</vt:lpstr>
      <vt:lpstr>LAW ANF THE LEGISLATION (THE CONSTITUTION)</vt:lpstr>
      <vt:lpstr>PowerPoint Presentation</vt:lpstr>
      <vt:lpstr>PowerPoint Presentation</vt:lpstr>
      <vt:lpstr>PowerPoint Presentation</vt:lpstr>
      <vt:lpstr>Procedure for PIL</vt:lpstr>
      <vt:lpstr>Interaction of social forces and law</vt:lpstr>
      <vt:lpstr>LAW AND SOCIAL CHANGE</vt:lpstr>
      <vt:lpstr>PowerPoint Presentation</vt:lpstr>
      <vt:lpstr>LEGAL AID</vt:lpstr>
      <vt:lpstr>STATUTORY AND CODIFIED SYSTEM</vt:lpstr>
      <vt:lpstr>PowerPoint Presentation</vt:lpstr>
      <vt:lpstr>PowerPoint Presentation</vt:lpstr>
      <vt:lpstr>Classification of codes</vt:lpstr>
      <vt:lpstr>PowerPoint Presentation</vt:lpstr>
      <vt:lpstr>PowerPoint Presentation</vt:lpstr>
      <vt:lpstr>PowerPoint Presentation</vt:lpstr>
      <vt:lpstr>PowerPoint Presentation</vt:lpstr>
      <vt:lpstr>INTERPRETATION OF STATUTES</vt:lpstr>
      <vt:lpstr>PowerPoint Presentation</vt:lpstr>
      <vt:lpstr>PowerPoint Presentation</vt:lpstr>
      <vt:lpstr>PowerPoint Presentation</vt:lpstr>
      <vt:lpstr>PUBLIC INTEREST LITIGATION</vt:lpstr>
      <vt:lpstr>PowerPoint Presentation</vt:lpstr>
      <vt:lpstr>PowerPoint Presentation</vt:lpstr>
      <vt:lpstr>JUDICIAL ACTIVISM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DHARMA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prasa</dc:creator>
  <cp:lastModifiedBy>prasadkhushbu09@gmail.com</cp:lastModifiedBy>
  <cp:revision>2</cp:revision>
  <dcterms:created xsi:type="dcterms:W3CDTF">2025-04-07T06:54:59Z</dcterms:created>
  <dcterms:modified xsi:type="dcterms:W3CDTF">2025-04-07T08:23:27Z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2014-08-16T00:00:00Z</vt:filetime>
  </property>
  <property fmtid="{D5CDD505-2E9C-101B-9397-08002B2CF9AE}" pid="3" name="Creator">
    <vt:lpwstr>pdftk 1.44 - www.pdftk.com</vt:lpwstr>
  </property>
  <property fmtid="{D5CDD505-2E9C-101B-9397-08002B2CF9AE}" pid="4" name="LastSaved">
    <vt:filetime>2025-04-07T00:00:00Z</vt:filetime>
  </property>
  <property fmtid="{D5CDD505-2E9C-101B-9397-08002B2CF9AE}" pid="5" name="Producer">
    <vt:lpwstr>itext-paulo-155 (itextpdf.sf.net-lowagie.com)</vt:lpwstr>
  </property>
</Properties>
</file>